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otonda angolo diagonale rettangolo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1DF1D92-0C5F-49B0-ADCB-A8CD5CD80F10}" type="datetimeFigureOut">
              <a:rPr lang="it-IT" smtClean="0"/>
              <a:pPr/>
              <a:t>01/10/2013</a:t>
            </a:fld>
            <a:endParaRPr lang="it-IT"/>
          </a:p>
        </p:txBody>
      </p:sp>
      <p:sp>
        <p:nvSpPr>
          <p:cNvPr id="11" name="Segnaposto numero diapositiva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B2EF1D4-ACBC-44BC-99D6-67A2A03FC01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2" name="Segnaposto piè di pagina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DF1D92-0C5F-49B0-ADCB-A8CD5CD80F10}" type="datetimeFigureOut">
              <a:rPr lang="it-IT" smtClean="0"/>
              <a:pPr/>
              <a:t>01/10/2013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2EF1D4-ACBC-44BC-99D6-67A2A03FC01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71DF1D92-0C5F-49B0-ADCB-A8CD5CD80F10}" type="datetimeFigureOut">
              <a:rPr lang="it-IT" smtClean="0"/>
              <a:pPr/>
              <a:t>01/10/2013</a:t>
            </a:fld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B2EF1D4-ACBC-44BC-99D6-67A2A03FC01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DF1D92-0C5F-49B0-ADCB-A8CD5CD80F10}" type="datetimeFigureOut">
              <a:rPr lang="it-IT" smtClean="0"/>
              <a:pPr/>
              <a:t>01/10/2013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B2EF1D4-ACBC-44BC-99D6-67A2A03FC01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DF1D92-0C5F-49B0-ADCB-A8CD5CD80F10}" type="datetimeFigureOut">
              <a:rPr lang="it-IT" smtClean="0"/>
              <a:pPr/>
              <a:t>01/10/2013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B2EF1D4-ACBC-44BC-99D6-67A2A03FC01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DF1D92-0C5F-49B0-ADCB-A8CD5CD80F10}" type="datetimeFigureOut">
              <a:rPr lang="it-IT" smtClean="0"/>
              <a:pPr/>
              <a:t>01/10/2013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2EF1D4-ACBC-44BC-99D6-67A2A03FC01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DF1D92-0C5F-49B0-ADCB-A8CD5CD80F10}" type="datetimeFigureOut">
              <a:rPr lang="it-IT" smtClean="0"/>
              <a:pPr/>
              <a:t>01/10/2013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2EF1D4-ACBC-44BC-99D6-67A2A03FC01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9" name="Segnaposto data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71DF1D92-0C5F-49B0-ADCB-A8CD5CD80F10}" type="datetimeFigureOut">
              <a:rPr lang="it-IT" smtClean="0"/>
              <a:pPr/>
              <a:t>01/10/2013</a:t>
            </a:fld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B2EF1D4-ACBC-44BC-99D6-67A2A03FC01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3" name="Segnaposto immagine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it-IT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Fare clic sull'icona per inserire un'immagine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1DF1D92-0C5F-49B0-ADCB-A8CD5CD80F10}" type="datetimeFigureOut">
              <a:rPr lang="it-IT" smtClean="0"/>
              <a:pPr/>
              <a:t>01/10/2013</a:t>
            </a:fld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B2EF1D4-ACBC-44BC-99D6-67A2A03FC01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DF1D92-0C5F-49B0-ADCB-A8CD5CD80F10}" type="datetimeFigureOut">
              <a:rPr lang="it-IT" smtClean="0"/>
              <a:pPr/>
              <a:t>01/10/2013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2EF1D4-ACBC-44BC-99D6-67A2A03FC01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DF1D92-0C5F-49B0-ADCB-A8CD5CD80F10}" type="datetimeFigureOut">
              <a:rPr lang="it-IT" smtClean="0"/>
              <a:pPr/>
              <a:t>01/10/2013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2EF1D4-ACBC-44BC-99D6-67A2A03FC01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otonda angolo diagonale rettangolo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it-IT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71DF1D92-0C5F-49B0-ADCB-A8CD5CD80F10}" type="datetimeFigureOut">
              <a:rPr lang="it-IT" smtClean="0"/>
              <a:pPr/>
              <a:t>01/10/2013</a:t>
            </a:fld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B2EF1D4-ACBC-44BC-99D6-67A2A03FC01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843808" y="476672"/>
            <a:ext cx="6300192" cy="2924896"/>
          </a:xfrm>
        </p:spPr>
        <p:txBody>
          <a:bodyPr>
            <a:normAutofit fontScale="90000"/>
          </a:bodyPr>
          <a:lstStyle/>
          <a:p>
            <a:r>
              <a:rPr lang="it-IT" dirty="0" smtClean="0">
                <a:solidFill>
                  <a:schemeClr val="accent4"/>
                </a:solidFill>
              </a:rPr>
              <a:t>Seminario </a:t>
            </a:r>
            <a:br>
              <a:rPr lang="it-IT" dirty="0" smtClean="0">
                <a:solidFill>
                  <a:schemeClr val="accent4"/>
                </a:solidFill>
              </a:rPr>
            </a:br>
            <a:r>
              <a:rPr lang="it-IT" dirty="0" smtClean="0">
                <a:solidFill>
                  <a:schemeClr val="accent4"/>
                </a:solidFill>
              </a:rPr>
              <a:t>“avvio progetto LS-OSA”</a:t>
            </a:r>
            <a:br>
              <a:rPr lang="it-IT" dirty="0" smtClean="0">
                <a:solidFill>
                  <a:schemeClr val="accent4"/>
                </a:solidFill>
              </a:rPr>
            </a:br>
            <a:r>
              <a:rPr lang="it-IT" dirty="0" smtClean="0">
                <a:solidFill>
                  <a:schemeClr val="accent4"/>
                </a:solidFill>
              </a:rPr>
              <a:t>Roma-11 /09/2013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sz="2700" i="1" dirty="0" smtClean="0"/>
              <a:t>azione a sostegno dell’attuazione della riforma del secondo ciclo di istruzione</a:t>
            </a:r>
            <a:endParaRPr lang="it-IT" sz="27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3200" b="1" dirty="0" smtClean="0">
                <a:solidFill>
                  <a:schemeClr val="accent4"/>
                </a:solidFill>
              </a:rPr>
              <a:t>Introduzione</a:t>
            </a:r>
            <a:br>
              <a:rPr lang="it-IT" sz="3200" b="1" dirty="0" smtClean="0">
                <a:solidFill>
                  <a:schemeClr val="accent4"/>
                </a:solidFill>
              </a:rPr>
            </a:br>
            <a:r>
              <a:rPr lang="it-IT" sz="3200" dirty="0" smtClean="0"/>
              <a:t>dott.ssa </a:t>
            </a:r>
            <a:r>
              <a:rPr lang="it-IT" sz="3200" dirty="0" err="1" smtClean="0"/>
              <a:t>Palumbo</a:t>
            </a:r>
            <a:r>
              <a:rPr lang="it-IT" sz="3200" dirty="0" smtClean="0"/>
              <a:t> </a:t>
            </a:r>
            <a:r>
              <a:rPr lang="it-IT" sz="2700" dirty="0" smtClean="0"/>
              <a:t>(direttore generale ordinamenti scolastici)</a:t>
            </a:r>
            <a:endParaRPr lang="it-IT" sz="27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sz="2400" dirty="0" smtClean="0"/>
              <a:t>589 istituti che attivano il corso di scienze applicate a livello nazionale + 72 paritari</a:t>
            </a:r>
          </a:p>
          <a:p>
            <a:pPr>
              <a:buNone/>
            </a:pPr>
            <a:r>
              <a:rPr lang="it-IT" sz="2400" dirty="0" smtClean="0"/>
              <a:t>90 scelti per il progetto in base a:</a:t>
            </a:r>
          </a:p>
          <a:p>
            <a:pPr>
              <a:buFont typeface="Wingdings" pitchFamily="2" charset="2"/>
              <a:buChar char="v"/>
            </a:pPr>
            <a:r>
              <a:rPr lang="it-IT" sz="2400" dirty="0" smtClean="0"/>
              <a:t>- attrezzature  </a:t>
            </a:r>
            <a:r>
              <a:rPr lang="it-IT" sz="2400" dirty="0" err="1" smtClean="0"/>
              <a:t>laboratoriali</a:t>
            </a:r>
            <a:endParaRPr lang="it-IT" sz="2400" dirty="0" smtClean="0"/>
          </a:p>
          <a:p>
            <a:pPr>
              <a:buFont typeface="Wingdings" pitchFamily="2" charset="2"/>
              <a:buChar char="v"/>
            </a:pPr>
            <a:r>
              <a:rPr lang="it-IT" sz="2400" dirty="0" smtClean="0"/>
              <a:t>- attività aggiuntive praticate oltre le lezioni frontali</a:t>
            </a:r>
          </a:p>
          <a:p>
            <a:pPr>
              <a:buFont typeface="Wingdings" pitchFamily="2" charset="2"/>
              <a:buChar char="v"/>
            </a:pPr>
            <a:r>
              <a:rPr lang="it-IT" sz="2400" dirty="0" smtClean="0"/>
              <a:t>- attivazione dell’indirizzo dal primo anno (attualmente alla quarta classe)</a:t>
            </a:r>
          </a:p>
          <a:p>
            <a:pPr>
              <a:buNone/>
            </a:pPr>
            <a:endParaRPr lang="it-IT" sz="2400" dirty="0" smtClean="0"/>
          </a:p>
          <a:p>
            <a:pPr>
              <a:buNone/>
            </a:pPr>
            <a:r>
              <a:rPr lang="it-IT" sz="2400" dirty="0" smtClean="0">
                <a:solidFill>
                  <a:srgbClr val="FFFF00"/>
                </a:solidFill>
              </a:rPr>
              <a:t>buon trend di iscrizioni (il migliore dei licei della riforma) per:</a:t>
            </a:r>
          </a:p>
          <a:p>
            <a:pPr>
              <a:buNone/>
            </a:pPr>
            <a:r>
              <a:rPr lang="it-IT" sz="2400" dirty="0" smtClean="0"/>
              <a:t>-buon piano orario</a:t>
            </a:r>
          </a:p>
          <a:p>
            <a:pPr>
              <a:buNone/>
            </a:pPr>
            <a:r>
              <a:rPr lang="it-IT" sz="2400" dirty="0" smtClean="0"/>
              <a:t>-insegnamenti di punta qualificanti (matematica, fisica, scienze naturali,informatica)</a:t>
            </a:r>
          </a:p>
          <a:p>
            <a:pPr>
              <a:buNone/>
            </a:pPr>
            <a:r>
              <a:rPr lang="it-IT" sz="2400" dirty="0" smtClean="0"/>
              <a:t>-Innovazioni metodologiche nella didattica quotidiana</a:t>
            </a:r>
          </a:p>
          <a:p>
            <a:pPr>
              <a:buNone/>
            </a:pPr>
            <a:r>
              <a:rPr lang="it-IT" sz="2400" dirty="0" smtClean="0"/>
              <a:t>-uso sistematico dei laboratori in un quadro di didattica </a:t>
            </a:r>
            <a:r>
              <a:rPr lang="it-IT" sz="2400" dirty="0" err="1" smtClean="0"/>
              <a:t>laboratoriale</a:t>
            </a:r>
            <a:r>
              <a:rPr lang="it-IT" sz="2400" dirty="0" smtClean="0"/>
              <a:t> complessivo</a:t>
            </a:r>
          </a:p>
          <a:p>
            <a:pPr>
              <a:buFontTx/>
              <a:buChar char="-"/>
            </a:pPr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07896"/>
          </a:xfrm>
        </p:spPr>
        <p:txBody>
          <a:bodyPr>
            <a:noAutofit/>
          </a:bodyPr>
          <a:lstStyle/>
          <a:p>
            <a:r>
              <a:rPr lang="it-IT" sz="2800" dirty="0" smtClean="0"/>
              <a:t/>
            </a:r>
            <a:br>
              <a:rPr lang="it-IT" sz="2800" dirty="0" smtClean="0"/>
            </a:br>
            <a:r>
              <a:rPr lang="it-IT" sz="2800" dirty="0" smtClean="0"/>
              <a:t/>
            </a:r>
            <a:br>
              <a:rPr lang="it-IT" sz="2800" dirty="0" smtClean="0"/>
            </a:br>
            <a:r>
              <a:rPr lang="it-IT" sz="2800" dirty="0" smtClean="0"/>
              <a:t/>
            </a:r>
            <a:br>
              <a:rPr lang="it-IT" sz="2800" dirty="0" smtClean="0"/>
            </a:br>
            <a:r>
              <a:rPr lang="it-IT" sz="2800" b="1" dirty="0" smtClean="0">
                <a:solidFill>
                  <a:schemeClr val="accent4"/>
                </a:solidFill>
              </a:rPr>
              <a:t>Motivazioni del progetto</a:t>
            </a:r>
            <a:r>
              <a:rPr lang="it-IT" sz="2800" dirty="0" smtClean="0"/>
              <a:t/>
            </a:r>
            <a:br>
              <a:rPr lang="it-IT" sz="2800" dirty="0" smtClean="0"/>
            </a:br>
            <a:r>
              <a:rPr lang="it-IT" sz="2400" dirty="0" err="1" smtClean="0"/>
              <a:t>prof.Mobilio</a:t>
            </a:r>
            <a:r>
              <a:rPr lang="it-IT" sz="2400" dirty="0" smtClean="0"/>
              <a:t> (direttore dipartimento scienze-Università Roma 3)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400" dirty="0" smtClean="0"/>
              <a:t>- dare al corso una connotazione “nazionale” con linguaggi e metodologie comuni a tutti gli istituti che attivano il corso in oggetto, nonostante i margini per le libere scelte delle autonomie scolastiche</a:t>
            </a:r>
          </a:p>
          <a:p>
            <a:r>
              <a:rPr lang="it-IT" sz="2400" dirty="0" smtClean="0"/>
              <a:t>- sviluppare nel nostro paese una cultura scientifica sempre più qualificata attraverso una “didattica </a:t>
            </a:r>
            <a:r>
              <a:rPr lang="it-IT" sz="2400" dirty="0" err="1" smtClean="0"/>
              <a:t>laboratoriale</a:t>
            </a:r>
            <a:r>
              <a:rPr lang="it-IT" sz="2400" dirty="0" smtClean="0"/>
              <a:t>”</a:t>
            </a:r>
          </a:p>
          <a:p>
            <a:r>
              <a:rPr lang="it-IT" sz="2400" dirty="0" smtClean="0"/>
              <a:t>- evitare che le conoscenze specifiche disciplinari vengano perseguite a scapito delle “competenze” il cui raggiungimento prevede comunque i contenuti e le abilità</a:t>
            </a:r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b="1" dirty="0" smtClean="0">
                <a:solidFill>
                  <a:schemeClr val="accent4"/>
                </a:solidFill>
              </a:rPr>
              <a:t>Obiettivi del progetto</a:t>
            </a:r>
            <a:endParaRPr lang="it-IT" sz="3200" b="1" dirty="0">
              <a:solidFill>
                <a:schemeClr val="accent4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6280"/>
          </a:xfrm>
        </p:spPr>
        <p:txBody>
          <a:bodyPr>
            <a:normAutofit/>
          </a:bodyPr>
          <a:lstStyle/>
          <a:p>
            <a:r>
              <a:rPr lang="it-IT" sz="2400" dirty="0" smtClean="0"/>
              <a:t>- elaborare un </a:t>
            </a:r>
            <a:r>
              <a:rPr lang="it-IT" sz="2400" b="1" i="1" dirty="0" smtClean="0">
                <a:solidFill>
                  <a:srgbClr val="FFFF00"/>
                </a:solidFill>
              </a:rPr>
              <a:t>“curriculum nazionale” </a:t>
            </a:r>
            <a:r>
              <a:rPr lang="it-IT" sz="2400" dirty="0" smtClean="0"/>
              <a:t>condiviso partendo dalle indicazioni  ministeriali</a:t>
            </a:r>
          </a:p>
          <a:p>
            <a:r>
              <a:rPr lang="it-IT" sz="2400" dirty="0" smtClean="0"/>
              <a:t>- elaborare </a:t>
            </a:r>
            <a:r>
              <a:rPr lang="it-IT" sz="2400" b="1" dirty="0" smtClean="0">
                <a:solidFill>
                  <a:srgbClr val="FFFF00"/>
                </a:solidFill>
              </a:rPr>
              <a:t>materiali didattici certificati e interdisciplinari </a:t>
            </a:r>
            <a:r>
              <a:rPr lang="it-IT" sz="2400" dirty="0" smtClean="0"/>
              <a:t>da mettere a disposizione in piattaforma</a:t>
            </a:r>
          </a:p>
          <a:p>
            <a:r>
              <a:rPr lang="it-IT" sz="2400" dirty="0" smtClean="0"/>
              <a:t>- favorire la </a:t>
            </a:r>
            <a:r>
              <a:rPr lang="it-IT" sz="2400" dirty="0" smtClean="0">
                <a:solidFill>
                  <a:srgbClr val="FFFF00"/>
                </a:solidFill>
              </a:rPr>
              <a:t>condivisione di esperienze </a:t>
            </a:r>
            <a:r>
              <a:rPr lang="it-IT" sz="2400" dirty="0" smtClean="0"/>
              <a:t>effettuate attraverso la discussione</a:t>
            </a:r>
          </a:p>
          <a:p>
            <a:r>
              <a:rPr lang="it-IT" sz="2400" dirty="0" smtClean="0"/>
              <a:t>- </a:t>
            </a:r>
            <a:r>
              <a:rPr lang="it-IT" sz="2400" dirty="0" smtClean="0">
                <a:solidFill>
                  <a:srgbClr val="FFFF00"/>
                </a:solidFill>
              </a:rPr>
              <a:t>formare ed aggiornare i docenti </a:t>
            </a:r>
            <a:r>
              <a:rPr lang="it-IT" sz="2400" dirty="0" smtClean="0"/>
              <a:t>in servizio</a:t>
            </a:r>
          </a:p>
          <a:p>
            <a:r>
              <a:rPr lang="it-IT" sz="2400" dirty="0" smtClean="0"/>
              <a:t>- elaborare un </a:t>
            </a:r>
            <a:r>
              <a:rPr lang="it-IT" sz="2400" b="1" i="1" dirty="0" smtClean="0">
                <a:solidFill>
                  <a:srgbClr val="FFFF00"/>
                </a:solidFill>
              </a:rPr>
              <a:t>“</a:t>
            </a:r>
            <a:r>
              <a:rPr lang="it-IT" sz="2400" b="1" i="1" dirty="0" err="1" smtClean="0">
                <a:solidFill>
                  <a:srgbClr val="FFFF00"/>
                </a:solidFill>
              </a:rPr>
              <a:t>syllabus</a:t>
            </a:r>
            <a:r>
              <a:rPr lang="it-IT" sz="2400" b="1" i="1" dirty="0" smtClean="0">
                <a:solidFill>
                  <a:srgbClr val="FFFF00"/>
                </a:solidFill>
              </a:rPr>
              <a:t>”  </a:t>
            </a:r>
            <a:r>
              <a:rPr lang="it-IT" sz="2400" dirty="0" smtClean="0"/>
              <a:t>con specifiche indicazioni di discipline e contenuti per le prove d’esame di stato 2015</a:t>
            </a:r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b="1" dirty="0" smtClean="0">
                <a:solidFill>
                  <a:schemeClr val="accent4"/>
                </a:solidFill>
              </a:rPr>
              <a:t>Partecipanti al progetto</a:t>
            </a:r>
            <a:endParaRPr lang="it-IT" sz="3200" b="1" dirty="0">
              <a:solidFill>
                <a:schemeClr val="accent4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- MIUR</a:t>
            </a:r>
          </a:p>
          <a:p>
            <a:r>
              <a:rPr lang="it-IT" dirty="0" smtClean="0"/>
              <a:t>- Università Roma 3</a:t>
            </a:r>
          </a:p>
          <a:p>
            <a:r>
              <a:rPr lang="it-IT" dirty="0" smtClean="0"/>
              <a:t>- Accademia delle Scienze di Torino</a:t>
            </a:r>
          </a:p>
          <a:p>
            <a:r>
              <a:rPr lang="it-IT" dirty="0" smtClean="0"/>
              <a:t>- Liceo Scientifico “Galilei” di Verona (capofila nazionale)</a:t>
            </a:r>
          </a:p>
          <a:p>
            <a:r>
              <a:rPr lang="it-IT" dirty="0" smtClean="0"/>
              <a:t>-90 scuole selezionate attraverso i due questionari somministrati</a:t>
            </a:r>
          </a:p>
          <a:p>
            <a:r>
              <a:rPr lang="it-IT" dirty="0" smtClean="0"/>
              <a:t>-studenti frequentanti il liceo scientifico </a:t>
            </a:r>
            <a:r>
              <a:rPr lang="it-IT" dirty="0" err="1" smtClean="0"/>
              <a:t>obzione</a:t>
            </a:r>
            <a:r>
              <a:rPr lang="it-IT" dirty="0" smtClean="0"/>
              <a:t> scienze applicate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3200" b="1" dirty="0" smtClean="0">
                <a:solidFill>
                  <a:schemeClr val="accent4"/>
                </a:solidFill>
              </a:rPr>
              <a:t>Struttura del progetto </a:t>
            </a:r>
            <a:r>
              <a:rPr lang="it-IT" sz="3200" b="1" dirty="0" smtClean="0"/>
              <a:t/>
            </a:r>
            <a:br>
              <a:rPr lang="it-IT" sz="3200" b="1" dirty="0" smtClean="0"/>
            </a:br>
            <a:r>
              <a:rPr lang="it-IT" sz="3200" b="1" dirty="0" smtClean="0"/>
              <a:t> </a:t>
            </a:r>
            <a:r>
              <a:rPr lang="it-IT" sz="2200" b="1" i="1" dirty="0" smtClean="0"/>
              <a:t>prof. Meneghini- dipartimento di scienze Università Roma 3</a:t>
            </a:r>
            <a:endParaRPr lang="it-IT" sz="2200" b="1" i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-</a:t>
            </a:r>
            <a:r>
              <a:rPr lang="it-IT" i="1" dirty="0" smtClean="0">
                <a:solidFill>
                  <a:schemeClr val="bg1"/>
                </a:solidFill>
              </a:rPr>
              <a:t>prima fase 2013/2014 </a:t>
            </a:r>
            <a:r>
              <a:rPr lang="it-IT" dirty="0" smtClean="0"/>
              <a:t>:le 90 scuole polo individuano i “contenuti” e li condividono al fine della stesura definitiva dei programmi nazionali</a:t>
            </a:r>
          </a:p>
          <a:p>
            <a:r>
              <a:rPr lang="it-IT" dirty="0" smtClean="0"/>
              <a:t>-</a:t>
            </a:r>
            <a:r>
              <a:rPr lang="it-IT" i="1" dirty="0" smtClean="0">
                <a:solidFill>
                  <a:schemeClr val="tx2">
                    <a:lumMod val="10000"/>
                  </a:schemeClr>
                </a:solidFill>
              </a:rPr>
              <a:t>seconda fase 2014/2015</a:t>
            </a:r>
            <a:r>
              <a:rPr lang="it-IT" dirty="0" smtClean="0"/>
              <a:t>: le 90 scuole polo comunicano ed estendono i contenuti alle scuole vicine e predispongono le linee guida per gli specifici esami di stato (che </a:t>
            </a:r>
            <a:r>
              <a:rPr lang="it-IT" dirty="0" err="1" smtClean="0"/>
              <a:t>prevederanno</a:t>
            </a:r>
            <a:r>
              <a:rPr lang="it-IT" dirty="0" smtClean="0"/>
              <a:t> una seconda prova diversa dai licei scientifici tradizionali sia nella scelta dell’ambito disciplinare sia nella modalità esecutiva richiesta )</a:t>
            </a:r>
            <a:endParaRPr lang="it-IT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>
                <a:solidFill>
                  <a:schemeClr val="accent4"/>
                </a:solidFill>
              </a:rPr>
              <a:t>Azioni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t-IT" dirty="0" smtClean="0"/>
              <a:t>-Somministrazione questionari 1 e 2</a:t>
            </a:r>
          </a:p>
          <a:p>
            <a:pPr>
              <a:buNone/>
            </a:pPr>
            <a:r>
              <a:rPr lang="it-IT" dirty="0" smtClean="0"/>
              <a:t>-</a:t>
            </a:r>
            <a:r>
              <a:rPr lang="it-IT" sz="3300" dirty="0" smtClean="0"/>
              <a:t>sviluppo di una piattaforma informatica per :</a:t>
            </a:r>
          </a:p>
          <a:p>
            <a:pPr>
              <a:buNone/>
            </a:pPr>
            <a:r>
              <a:rPr lang="it-IT" sz="3300" dirty="0" smtClean="0"/>
              <a:t>a)predisporre e promuovere materiale didattico di laboratorio  ai vari livelli:</a:t>
            </a:r>
          </a:p>
          <a:p>
            <a:r>
              <a:rPr lang="it-IT" dirty="0" smtClean="0"/>
              <a:t>   - </a:t>
            </a:r>
            <a:r>
              <a:rPr lang="it-IT" dirty="0" smtClean="0">
                <a:solidFill>
                  <a:srgbClr val="FFFF00"/>
                </a:solidFill>
              </a:rPr>
              <a:t>dimostrativo in aula</a:t>
            </a:r>
          </a:p>
          <a:p>
            <a:r>
              <a:rPr lang="it-IT" dirty="0" smtClean="0">
                <a:solidFill>
                  <a:srgbClr val="FFFF00"/>
                </a:solidFill>
              </a:rPr>
              <a:t>   - uso di laboratori attrezzati a scuola</a:t>
            </a:r>
          </a:p>
          <a:p>
            <a:r>
              <a:rPr lang="it-IT" dirty="0" smtClean="0">
                <a:solidFill>
                  <a:srgbClr val="FFFF00"/>
                </a:solidFill>
              </a:rPr>
              <a:t>   -predisposizione di </a:t>
            </a:r>
            <a:r>
              <a:rPr lang="it-IT" dirty="0" smtClean="0">
                <a:solidFill>
                  <a:srgbClr val="FFFF00"/>
                </a:solidFill>
              </a:rPr>
              <a:t>esperienze </a:t>
            </a:r>
            <a:r>
              <a:rPr lang="it-IT" dirty="0" smtClean="0">
                <a:solidFill>
                  <a:srgbClr val="FFFF00"/>
                </a:solidFill>
              </a:rPr>
              <a:t>con materiale  semplice/povero</a:t>
            </a:r>
          </a:p>
          <a:p>
            <a:r>
              <a:rPr lang="it-IT" dirty="0" smtClean="0">
                <a:solidFill>
                  <a:srgbClr val="FFFF00"/>
                </a:solidFill>
              </a:rPr>
              <a:t>   - uscite sul campo</a:t>
            </a:r>
          </a:p>
          <a:p>
            <a:r>
              <a:rPr lang="it-IT" dirty="0" smtClean="0">
                <a:solidFill>
                  <a:srgbClr val="FFFF00"/>
                </a:solidFill>
              </a:rPr>
              <a:t>   - virtuale (uso </a:t>
            </a:r>
            <a:r>
              <a:rPr lang="it-IT" smtClean="0">
                <a:solidFill>
                  <a:srgbClr val="FFFF00"/>
                </a:solidFill>
              </a:rPr>
              <a:t>di </a:t>
            </a:r>
            <a:r>
              <a:rPr lang="it-IT" smtClean="0">
                <a:solidFill>
                  <a:srgbClr val="FFFF00"/>
                </a:solidFill>
              </a:rPr>
              <a:t>software,a </a:t>
            </a:r>
            <a:r>
              <a:rPr lang="it-IT" dirty="0" smtClean="0">
                <a:solidFill>
                  <a:srgbClr val="FFFF00"/>
                </a:solidFill>
              </a:rPr>
              <a:t>controllo remoto,analisi informatizzata di dati acquisiti, analisi di dati fruibili da progetti internazionali)</a:t>
            </a:r>
          </a:p>
          <a:p>
            <a:endParaRPr lang="it-IT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67853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- condividere materiale didattico di ogni tipo</a:t>
            </a:r>
          </a:p>
          <a:p>
            <a:r>
              <a:rPr lang="it-IT" dirty="0" smtClean="0"/>
              <a:t>- realizzare una forma di discussione per la definizione del curricolo</a:t>
            </a:r>
          </a:p>
          <a:p>
            <a:r>
              <a:rPr lang="it-IT" dirty="0" smtClean="0"/>
              <a:t>- fornire consulenza “ a sportello”</a:t>
            </a:r>
          </a:p>
          <a:p>
            <a:r>
              <a:rPr lang="it-IT" dirty="0" smtClean="0"/>
              <a:t>- progettare e realizzare “laboratori itineranti” per interventi esterni sul territorio</a:t>
            </a:r>
          </a:p>
          <a:p>
            <a:r>
              <a:rPr lang="it-IT" dirty="0" smtClean="0"/>
              <a:t>- presentazione del progetto da parte delle scuole polo a tutte le altre sul territorio</a:t>
            </a:r>
          </a:p>
          <a:p>
            <a:r>
              <a:rPr lang="it-IT" dirty="0" smtClean="0"/>
              <a:t>-seminario di metà progetto (Torino primavera 2014)</a:t>
            </a:r>
          </a:p>
          <a:p>
            <a:r>
              <a:rPr lang="it-IT" dirty="0" smtClean="0"/>
              <a:t>-definizione del “curricolo nazionale”</a:t>
            </a:r>
          </a:p>
          <a:p>
            <a:r>
              <a:rPr lang="it-IT" dirty="0" smtClean="0"/>
              <a:t>-seminario di presentazione risultati (Roma settembre 2014)</a:t>
            </a:r>
          </a:p>
          <a:p>
            <a:r>
              <a:rPr lang="it-IT" dirty="0" smtClean="0"/>
              <a:t>-realizzazione “</a:t>
            </a:r>
            <a:r>
              <a:rPr lang="it-IT" dirty="0" err="1" smtClean="0"/>
              <a:t>syllabus</a:t>
            </a:r>
            <a:r>
              <a:rPr lang="it-IT" dirty="0" smtClean="0"/>
              <a:t>” per esame di stato (entro giugno 2015)</a:t>
            </a:r>
          </a:p>
          <a:p>
            <a:r>
              <a:rPr lang="it-IT" dirty="0" smtClean="0"/>
              <a:t>-seminari consuntivi di fine progetto (autunno 2015)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>
                <a:solidFill>
                  <a:schemeClr val="accent4"/>
                </a:solidFill>
              </a:rPr>
              <a:t>Indicazioni nazionali</a:t>
            </a:r>
            <a:br>
              <a:rPr lang="it-IT" dirty="0" smtClean="0">
                <a:solidFill>
                  <a:schemeClr val="accent4"/>
                </a:solidFill>
              </a:rPr>
            </a:br>
            <a:r>
              <a:rPr lang="it-IT" sz="3100" i="1" dirty="0" smtClean="0">
                <a:solidFill>
                  <a:schemeClr val="tx1"/>
                </a:solidFill>
              </a:rPr>
              <a:t>prof . </a:t>
            </a:r>
            <a:r>
              <a:rPr lang="it-IT" sz="3100" i="1" dirty="0" err="1" smtClean="0">
                <a:solidFill>
                  <a:schemeClr val="tx1"/>
                </a:solidFill>
              </a:rPr>
              <a:t>Carazzolo</a:t>
            </a:r>
            <a:r>
              <a:rPr lang="it-IT" sz="3100" i="1" dirty="0" smtClean="0">
                <a:solidFill>
                  <a:schemeClr val="tx1"/>
                </a:solidFill>
              </a:rPr>
              <a:t> – dirigente Liceo scientifico “Galilei” di Verona</a:t>
            </a:r>
            <a:endParaRPr lang="it-IT" sz="3100" i="1" dirty="0">
              <a:solidFill>
                <a:schemeClr val="tx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Caratteristiche dell’</a:t>
            </a:r>
            <a:r>
              <a:rPr lang="it-IT" dirty="0" err="1" smtClean="0"/>
              <a:t>obzione</a:t>
            </a:r>
            <a:r>
              <a:rPr lang="it-IT" dirty="0" smtClean="0"/>
              <a:t> scienze applicate:</a:t>
            </a:r>
          </a:p>
          <a:p>
            <a:r>
              <a:rPr lang="it-IT" dirty="0" smtClean="0"/>
              <a:t>-</a:t>
            </a:r>
            <a:r>
              <a:rPr lang="it-IT" dirty="0" smtClean="0">
                <a:solidFill>
                  <a:srgbClr val="FFFF00"/>
                </a:solidFill>
              </a:rPr>
              <a:t>forte connotazione interdisciplinare</a:t>
            </a:r>
          </a:p>
          <a:p>
            <a:r>
              <a:rPr lang="it-IT" dirty="0" smtClean="0">
                <a:solidFill>
                  <a:srgbClr val="FFFF00"/>
                </a:solidFill>
              </a:rPr>
              <a:t>-ruolo centrale della “didattica </a:t>
            </a:r>
            <a:r>
              <a:rPr lang="it-IT" dirty="0" err="1" smtClean="0">
                <a:solidFill>
                  <a:srgbClr val="FFFF00"/>
                </a:solidFill>
              </a:rPr>
              <a:t>laboratoriale</a:t>
            </a:r>
            <a:r>
              <a:rPr lang="it-IT" dirty="0" smtClean="0">
                <a:solidFill>
                  <a:srgbClr val="FFFF00"/>
                </a:solidFill>
              </a:rPr>
              <a:t>”</a:t>
            </a:r>
          </a:p>
          <a:p>
            <a:r>
              <a:rPr lang="it-IT" dirty="0" smtClean="0">
                <a:solidFill>
                  <a:srgbClr val="FFFF00"/>
                </a:solidFill>
              </a:rPr>
              <a:t>- chiara valenza “orientativa”</a:t>
            </a:r>
          </a:p>
          <a:p>
            <a:r>
              <a:rPr lang="it-IT" sz="2400" dirty="0" smtClean="0"/>
              <a:t>quindi tale indirizzo va oltre il liceo scientifico che integra la cultura scientifica con quella umanistica su un piano prettamente teorico , poiché fornisce “competenze avanzate” nell’ambito scientifico-tecnologico valorizzando il “lavoro scolastico” con protocolli di tipo “</a:t>
            </a:r>
            <a:r>
              <a:rPr lang="it-IT" sz="2400" dirty="0" err="1" smtClean="0"/>
              <a:t>laboratoriale</a:t>
            </a:r>
            <a:r>
              <a:rPr lang="it-IT" sz="2400" dirty="0" smtClean="0"/>
              <a:t>”.</a:t>
            </a:r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>
                <a:solidFill>
                  <a:schemeClr val="accent4"/>
                </a:solidFill>
              </a:rPr>
              <a:t>Caratteristiche di alcune discipline dell’area d’indirizzo</a:t>
            </a:r>
            <a:endParaRPr lang="it-IT" dirty="0">
              <a:solidFill>
                <a:schemeClr val="accent4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- </a:t>
            </a:r>
            <a:r>
              <a:rPr lang="it-IT" dirty="0" smtClean="0">
                <a:solidFill>
                  <a:srgbClr val="FFFF00"/>
                </a:solidFill>
              </a:rPr>
              <a:t>FISICA</a:t>
            </a:r>
            <a:r>
              <a:rPr lang="it-IT" dirty="0" smtClean="0"/>
              <a:t> : forte raccordo con scienze naturali, matematica ,filosofia ed informatica; frequente collaborazione con enti esterni; ruolo centrale del laboratorio; forte dimensione sperimentale</a:t>
            </a:r>
          </a:p>
          <a:p>
            <a:pPr>
              <a:buNone/>
            </a:pPr>
            <a:r>
              <a:rPr lang="it-IT" dirty="0" smtClean="0"/>
              <a:t>-</a:t>
            </a:r>
            <a:r>
              <a:rPr lang="it-IT" dirty="0" smtClean="0">
                <a:solidFill>
                  <a:srgbClr val="FFFF00"/>
                </a:solidFill>
              </a:rPr>
              <a:t>INFORMATICA e MATEMATICA:</a:t>
            </a:r>
            <a:r>
              <a:rPr lang="it-IT" dirty="0" smtClean="0"/>
              <a:t> indispensabile collegamento con le altre discipline per fornire a loro utili strumenti di lettura, interpretazione, generalizzazione ed elaborazione dati</a:t>
            </a:r>
            <a:endParaRPr lang="it-IT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839861"/>
          </a:xfrm>
        </p:spPr>
        <p:txBody>
          <a:bodyPr/>
          <a:lstStyle/>
          <a:p>
            <a:r>
              <a:rPr lang="it-IT" dirty="0" smtClean="0"/>
              <a:t>- </a:t>
            </a:r>
            <a:r>
              <a:rPr lang="it-IT" dirty="0" smtClean="0">
                <a:solidFill>
                  <a:srgbClr val="FFFF00"/>
                </a:solidFill>
              </a:rPr>
              <a:t>SCIENZE NATURALI</a:t>
            </a:r>
            <a:r>
              <a:rPr lang="it-IT" dirty="0" smtClean="0"/>
              <a:t>: approccio unitario e non frammentario e disarticolato; laboratori anche “sul campo” come prassi didattica; approfondimenti con valore e finalità orientativa; integrazioni ed indagini in ambito delle “scienze avanzate”; acquisizione e consapevolezza critica dei percorsi conoscitivi intrapresi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3200" b="1" dirty="0" smtClean="0">
                <a:solidFill>
                  <a:schemeClr val="accent4"/>
                </a:solidFill>
              </a:rPr>
              <a:t>Didattica per competenze e costruzione di modelli interdisciplinari</a:t>
            </a:r>
            <a:r>
              <a:rPr lang="it-IT" sz="3200" dirty="0" smtClean="0">
                <a:solidFill>
                  <a:schemeClr val="accent4"/>
                </a:solidFill>
              </a:rPr>
              <a:t/>
            </a:r>
            <a:br>
              <a:rPr lang="it-IT" sz="3200" dirty="0" smtClean="0">
                <a:solidFill>
                  <a:schemeClr val="accent4"/>
                </a:solidFill>
              </a:rPr>
            </a:br>
            <a:r>
              <a:rPr lang="it-IT" sz="3200" dirty="0" err="1" smtClean="0">
                <a:solidFill>
                  <a:schemeClr val="accent4"/>
                </a:solidFill>
              </a:rPr>
              <a:t>prof.Brancaccio</a:t>
            </a:r>
            <a:r>
              <a:rPr lang="it-IT" sz="3200" dirty="0" smtClean="0">
                <a:solidFill>
                  <a:schemeClr val="accent4"/>
                </a:solidFill>
              </a:rPr>
              <a:t> - MIUR</a:t>
            </a:r>
            <a:endParaRPr lang="it-IT" sz="3200" dirty="0">
              <a:solidFill>
                <a:schemeClr val="accent4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-</a:t>
            </a:r>
            <a:r>
              <a:rPr lang="it-IT" dirty="0" smtClean="0">
                <a:solidFill>
                  <a:srgbClr val="FFFF00"/>
                </a:solidFill>
              </a:rPr>
              <a:t>INTERDISCIPLINARIETA’</a:t>
            </a:r>
            <a:r>
              <a:rPr lang="it-IT" dirty="0" smtClean="0"/>
              <a:t> : non frammentazione del “sapere”, interazione tra discipline che porti alla trasformazione delle stesse, coinvolgimento di più discipline per la risoluzione di problemi complessi</a:t>
            </a:r>
          </a:p>
          <a:p>
            <a:r>
              <a:rPr lang="it-IT" dirty="0" smtClean="0"/>
              <a:t>-</a:t>
            </a:r>
            <a:r>
              <a:rPr lang="it-IT" dirty="0" smtClean="0">
                <a:solidFill>
                  <a:srgbClr val="FFFF00"/>
                </a:solidFill>
              </a:rPr>
              <a:t>COMPETENZE TRASVERSALI</a:t>
            </a:r>
            <a:r>
              <a:rPr lang="it-IT" dirty="0" smtClean="0"/>
              <a:t>: - applicazione di ciò che si è appreso in “contesti diversi”; saper prendere decisioni rapide ed efficaci; saper usare come stile di apprendimento il </a:t>
            </a:r>
            <a:r>
              <a:rPr lang="it-IT" i="1" dirty="0" smtClean="0"/>
              <a:t>“</a:t>
            </a:r>
            <a:r>
              <a:rPr lang="it-IT" i="1" dirty="0" err="1" smtClean="0"/>
              <a:t>problem-solving</a:t>
            </a:r>
            <a:r>
              <a:rPr lang="it-IT" i="1" dirty="0" smtClean="0"/>
              <a:t>”</a:t>
            </a:r>
            <a:endParaRPr lang="it-IT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95845"/>
          </a:xfrm>
        </p:spPr>
        <p:txBody>
          <a:bodyPr>
            <a:normAutofit fontScale="92500"/>
          </a:bodyPr>
          <a:lstStyle/>
          <a:p>
            <a:r>
              <a:rPr lang="it-IT" dirty="0" smtClean="0"/>
              <a:t>-</a:t>
            </a:r>
            <a:r>
              <a:rPr lang="it-IT" dirty="0" smtClean="0">
                <a:solidFill>
                  <a:srgbClr val="FFFF00"/>
                </a:solidFill>
              </a:rPr>
              <a:t>evitare la discontinuità dell’insegnamento </a:t>
            </a:r>
            <a:r>
              <a:rPr lang="it-IT" dirty="0" smtClean="0"/>
              <a:t>(centralità, materie inerti, rigida divisione disciplinare, uso di fonti e materiali “fissi”, didattica unidirezionale dal docente all’allievo)</a:t>
            </a:r>
          </a:p>
          <a:p>
            <a:r>
              <a:rPr lang="it-IT" dirty="0" smtClean="0"/>
              <a:t>- </a:t>
            </a:r>
            <a:r>
              <a:rPr lang="it-IT" sz="2800" dirty="0" smtClean="0">
                <a:solidFill>
                  <a:srgbClr val="FFFF00"/>
                </a:solidFill>
              </a:rPr>
              <a:t>costruire la “centralità” dell’apprendimento: </a:t>
            </a:r>
          </a:p>
          <a:p>
            <a:r>
              <a:rPr lang="it-IT" sz="2800" dirty="0" smtClean="0"/>
              <a:t>uso di conoscenze come processo cooperativo, favorire percorsi ricorsivi e non lineari, uso di fonti e materiali diversi, didattica bidirezionale con molte occasioni di riflessione sull’intervento del docente facendo ricorso ad agganci con la storia della filosofia e l’area umanistica in generale che non deve mai rimanere avulsa dal contesto” scientifico” generale</a:t>
            </a:r>
            <a:endParaRPr 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>
                <a:solidFill>
                  <a:schemeClr val="accent4"/>
                </a:solidFill>
              </a:rPr>
              <a:t>Accertamento delle competenze</a:t>
            </a:r>
            <a:endParaRPr lang="it-IT" dirty="0">
              <a:solidFill>
                <a:schemeClr val="accent4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/>
              <a:t>- valutazione dei “processi” più che dei contenuti appresi (spesso durante le attività </a:t>
            </a:r>
            <a:r>
              <a:rPr lang="it-IT" dirty="0" err="1" smtClean="0"/>
              <a:t>laboratoriali</a:t>
            </a:r>
            <a:r>
              <a:rPr lang="it-IT" dirty="0" smtClean="0"/>
              <a:t> anche nei gruppi di lavoro)</a:t>
            </a:r>
          </a:p>
          <a:p>
            <a:r>
              <a:rPr lang="it-IT" dirty="0" smtClean="0"/>
              <a:t>- autovalutazioni attraverso la predisposizione di </a:t>
            </a:r>
            <a:r>
              <a:rPr lang="it-IT" i="1" dirty="0" smtClean="0"/>
              <a:t>“</a:t>
            </a:r>
            <a:r>
              <a:rPr lang="it-IT" i="1" dirty="0" err="1" smtClean="0"/>
              <a:t>rubric</a:t>
            </a:r>
            <a:r>
              <a:rPr lang="it-IT" i="1" dirty="0" smtClean="0"/>
              <a:t>”  </a:t>
            </a:r>
            <a:r>
              <a:rPr lang="it-IT" dirty="0" smtClean="0"/>
              <a:t>a disposizione degli studenti</a:t>
            </a:r>
          </a:p>
          <a:p>
            <a:r>
              <a:rPr lang="it-IT" dirty="0" smtClean="0"/>
              <a:t>-analisi di prodotti di lavori di gruppo</a:t>
            </a:r>
          </a:p>
          <a:p>
            <a:r>
              <a:rPr lang="it-IT" dirty="0" smtClean="0"/>
              <a:t>-somministrazione di prove che richiamino  “contesti reali” veri o simulati</a:t>
            </a:r>
          </a:p>
          <a:p>
            <a:r>
              <a:rPr lang="it-IT" dirty="0" smtClean="0"/>
              <a:t>-sollecitazione dell’impiego di processi cognitivi complessi</a:t>
            </a:r>
          </a:p>
          <a:p>
            <a:r>
              <a:rPr lang="it-IT" dirty="0" smtClean="0"/>
              <a:t>-allestimento di situazioni sfidanti, non scontate,motivanti e gratificanti</a:t>
            </a:r>
          </a:p>
          <a:p>
            <a:r>
              <a:rPr lang="it-IT" dirty="0" smtClean="0"/>
              <a:t>-attività </a:t>
            </a:r>
            <a:r>
              <a:rPr lang="it-IT" dirty="0" err="1" smtClean="0"/>
              <a:t>laboratoriali</a:t>
            </a:r>
            <a:r>
              <a:rPr lang="it-IT" dirty="0" smtClean="0"/>
              <a:t> con produzione di manufatti intesi sia come “oggetti concreti” ma anche come “soluzioni originali” a problemi posti. 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>
                <a:solidFill>
                  <a:schemeClr val="accent4"/>
                </a:solidFill>
              </a:rPr>
              <a:t>Esempio di scheda da mettere in piattaforma per la condivisione</a:t>
            </a:r>
            <a:endParaRPr lang="it-IT" dirty="0">
              <a:solidFill>
                <a:schemeClr val="accent4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sz="2400" dirty="0" smtClean="0"/>
              <a:t>Titolo</a:t>
            </a:r>
          </a:p>
          <a:p>
            <a:r>
              <a:rPr lang="it-IT" sz="2400" dirty="0" smtClean="0"/>
              <a:t>Breve riassunto (modalità discorsiva)</a:t>
            </a:r>
          </a:p>
          <a:p>
            <a:r>
              <a:rPr lang="it-IT" sz="2400" dirty="0" smtClean="0"/>
              <a:t>Materia/e coinvolte(interdisciplinarietà)</a:t>
            </a:r>
          </a:p>
          <a:p>
            <a:r>
              <a:rPr lang="it-IT" sz="2400" dirty="0" smtClean="0"/>
              <a:t>Data esecuzione</a:t>
            </a:r>
          </a:p>
          <a:p>
            <a:r>
              <a:rPr lang="it-IT" sz="2400" dirty="0" smtClean="0"/>
              <a:t>Strumenti necessari(materiali,attrezzature ecc</a:t>
            </a:r>
            <a:r>
              <a:rPr lang="it-IT" sz="2400" dirty="0" smtClean="0">
                <a:sym typeface="Wingdings" pitchFamily="2" charset="2"/>
              </a:rPr>
              <a:t></a:t>
            </a:r>
            <a:endParaRPr lang="it-IT" sz="2400" dirty="0" smtClean="0"/>
          </a:p>
          <a:p>
            <a:r>
              <a:rPr lang="it-IT" sz="2400" dirty="0" smtClean="0"/>
              <a:t>Parole chiave</a:t>
            </a:r>
          </a:p>
          <a:p>
            <a:r>
              <a:rPr lang="it-IT" sz="2400" dirty="0" smtClean="0"/>
              <a:t>Riferimenti bibliografici e/o </a:t>
            </a:r>
            <a:r>
              <a:rPr lang="it-IT" sz="2400" dirty="0" err="1" smtClean="0"/>
              <a:t>sitografici</a:t>
            </a:r>
            <a:endParaRPr lang="it-IT" sz="2400" dirty="0" smtClean="0"/>
          </a:p>
          <a:p>
            <a:r>
              <a:rPr lang="it-IT" sz="2400" dirty="0" smtClean="0"/>
              <a:t>Autori</a:t>
            </a:r>
          </a:p>
          <a:p>
            <a:r>
              <a:rPr lang="it-IT" sz="2400" dirty="0" smtClean="0"/>
              <a:t>Collaborazioni</a:t>
            </a:r>
          </a:p>
          <a:p>
            <a:r>
              <a:rPr lang="it-IT" sz="2400" dirty="0" smtClean="0"/>
              <a:t>Scheda specifica illustrativa (descrizione per fasi dettagliata, gallerie di immagini, </a:t>
            </a:r>
            <a:r>
              <a:rPr lang="it-IT" sz="2400" dirty="0" err="1" smtClean="0"/>
              <a:t>filmati…</a:t>
            </a:r>
            <a:endParaRPr lang="it-IT" sz="2400" dirty="0" smtClean="0"/>
          </a:p>
          <a:p>
            <a:r>
              <a:rPr lang="it-IT" sz="2400" dirty="0" smtClean="0"/>
              <a:t>Valutazione</a:t>
            </a:r>
          </a:p>
          <a:p>
            <a:r>
              <a:rPr lang="it-IT" sz="2400" dirty="0" smtClean="0"/>
              <a:t>Inconvenienti riscontrati</a:t>
            </a:r>
          </a:p>
          <a:p>
            <a:r>
              <a:rPr lang="it-IT" sz="2400" dirty="0" smtClean="0"/>
              <a:t>Modifiche proposte</a:t>
            </a:r>
          </a:p>
          <a:p>
            <a:r>
              <a:rPr lang="it-IT" sz="2400" dirty="0" smtClean="0"/>
              <a:t>Ecc.</a:t>
            </a:r>
          </a:p>
          <a:p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ssia">
  <a:themeElements>
    <a:clrScheme name="Mi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Galassi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165</TotalTime>
  <Words>1042</Words>
  <Application>Microsoft Office PowerPoint</Application>
  <PresentationFormat>Presentazione su schermo (4:3)</PresentationFormat>
  <Paragraphs>91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6" baseType="lpstr">
      <vt:lpstr>Galassia</vt:lpstr>
      <vt:lpstr>Seminario  “avvio progetto LS-OSA” Roma-11 /09/2013 azione a sostegno dell’attuazione della riforma del secondo ciclo di istruzione</vt:lpstr>
      <vt:lpstr>Introduzione dott.ssa Palumbo (direttore generale ordinamenti scolastici)</vt:lpstr>
      <vt:lpstr>   Motivazioni del progetto prof.Mobilio (direttore dipartimento scienze-Università Roma 3)</vt:lpstr>
      <vt:lpstr>Obiettivi del progetto</vt:lpstr>
      <vt:lpstr>Partecipanti al progetto</vt:lpstr>
      <vt:lpstr>Struttura del progetto   prof. Meneghini- dipartimento di scienze Università Roma 3</vt:lpstr>
      <vt:lpstr>Azioni </vt:lpstr>
      <vt:lpstr>Diapositiva 8</vt:lpstr>
      <vt:lpstr>Indicazioni nazionali prof . Carazzolo – dirigente Liceo scientifico “Galilei” di Verona</vt:lpstr>
      <vt:lpstr>Caratteristiche di alcune discipline dell’area d’indirizzo</vt:lpstr>
      <vt:lpstr>Diapositiva 11</vt:lpstr>
      <vt:lpstr>Didattica per competenze e costruzione di modelli interdisciplinari prof.Brancaccio - MIUR</vt:lpstr>
      <vt:lpstr>Diapositiva 13</vt:lpstr>
      <vt:lpstr>Accertamento delle competenze</vt:lpstr>
      <vt:lpstr>Esempio di scheda da mettere in piattaforma per la condivisione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UTENTE</dc:creator>
  <cp:lastModifiedBy>UTENTE</cp:lastModifiedBy>
  <cp:revision>16</cp:revision>
  <dcterms:created xsi:type="dcterms:W3CDTF">2013-09-29T14:46:54Z</dcterms:created>
  <dcterms:modified xsi:type="dcterms:W3CDTF">2013-10-01T18:17:35Z</dcterms:modified>
</cp:coreProperties>
</file>