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Libre Baskerville" panose="02000000000000000000" pitchFamily="2" charset="0"/>
      <p:regular r:id="rId14"/>
      <p:bold r:id="rId15"/>
      <p:italic r:id="rId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26A55-44EF-7E1C-F728-954CB43510DD}" v="6" dt="2026-06-14T16:43:55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cente PALOMBELLA ALESSIA" userId="S::palombella.a@isit100.fe.it::07b6b6eb-0fa1-48f4-b68d-a33f2b9fd2a1" providerId="AD" clId="Web-{61F4986A-8B87-6855-B1BF-AB5876CFD09E}"/>
    <pc:docChg chg="modSld">
      <pc:chgData name="Docente PALOMBELLA ALESSIA" userId="S::palombella.a@isit100.fe.it::07b6b6eb-0fa1-48f4-b68d-a33f2b9fd2a1" providerId="AD" clId="Web-{61F4986A-8B87-6855-B1BF-AB5876CFD09E}" dt="2026-06-11T18:56:13.405" v="29" actId="1076"/>
      <pc:docMkLst>
        <pc:docMk/>
      </pc:docMkLst>
      <pc:sldChg chg="addSp modSp">
        <pc:chgData name="Docente PALOMBELLA ALESSIA" userId="S::palombella.a@isit100.fe.it::07b6b6eb-0fa1-48f4-b68d-a33f2b9fd2a1" providerId="AD" clId="Web-{61F4986A-8B87-6855-B1BF-AB5876CFD09E}" dt="2026-06-11T18:54:51.121" v="4" actId="14100"/>
        <pc:sldMkLst>
          <pc:docMk/>
          <pc:sldMk cId="0" sldId="256"/>
        </pc:sldMkLst>
        <pc:picChg chg="add mod modCrop">
          <ac:chgData name="Docente PALOMBELLA ALESSIA" userId="S::palombella.a@isit100.fe.it::07b6b6eb-0fa1-48f4-b68d-a33f2b9fd2a1" providerId="AD" clId="Web-{61F4986A-8B87-6855-B1BF-AB5876CFD09E}" dt="2026-06-11T18:54:51.121" v="4" actId="14100"/>
          <ac:picMkLst>
            <pc:docMk/>
            <pc:sldMk cId="0" sldId="256"/>
            <ac:picMk id="12" creationId="{C80ACBAF-EBA0-4988-F411-3A56B26BC90F}"/>
          </ac:picMkLst>
        </pc:picChg>
      </pc:sldChg>
      <pc:sldChg chg="addSp modSp">
        <pc:chgData name="Docente PALOMBELLA ALESSIA" userId="S::palombella.a@isit100.fe.it::07b6b6eb-0fa1-48f4-b68d-a33f2b9fd2a1" providerId="AD" clId="Web-{61F4986A-8B87-6855-B1BF-AB5876CFD09E}" dt="2026-06-11T18:55:00.637" v="8" actId="1076"/>
        <pc:sldMkLst>
          <pc:docMk/>
          <pc:sldMk cId="0" sldId="257"/>
        </pc:sldMkLst>
        <pc:picChg chg="add mod modCrop">
          <ac:chgData name="Docente PALOMBELLA ALESSIA" userId="S::palombella.a@isit100.fe.it::07b6b6eb-0fa1-48f4-b68d-a33f2b9fd2a1" providerId="AD" clId="Web-{61F4986A-8B87-6855-B1BF-AB5876CFD09E}" dt="2026-06-11T18:55:00.637" v="8" actId="1076"/>
          <ac:picMkLst>
            <pc:docMk/>
            <pc:sldMk cId="0" sldId="257"/>
            <ac:picMk id="21" creationId="{08799DFA-D93E-8C7F-DFE0-70BDEE7ABD3E}"/>
          </ac:picMkLst>
        </pc:picChg>
      </pc:sldChg>
      <pc:sldChg chg="addSp modSp">
        <pc:chgData name="Docente PALOMBELLA ALESSIA" userId="S::palombella.a@isit100.fe.it::07b6b6eb-0fa1-48f4-b68d-a33f2b9fd2a1" providerId="AD" clId="Web-{61F4986A-8B87-6855-B1BF-AB5876CFD09E}" dt="2026-06-11T18:55:13.309" v="12" actId="1076"/>
        <pc:sldMkLst>
          <pc:docMk/>
          <pc:sldMk cId="0" sldId="258"/>
        </pc:sldMkLst>
        <pc:picChg chg="add mod modCrop">
          <ac:chgData name="Docente PALOMBELLA ALESSIA" userId="S::palombella.a@isit100.fe.it::07b6b6eb-0fa1-48f4-b68d-a33f2b9fd2a1" providerId="AD" clId="Web-{61F4986A-8B87-6855-B1BF-AB5876CFD09E}" dt="2026-06-11T18:55:13.309" v="12" actId="1076"/>
          <ac:picMkLst>
            <pc:docMk/>
            <pc:sldMk cId="0" sldId="258"/>
            <ac:picMk id="29" creationId="{EFD48046-E563-7A2F-04DB-AA25C8020504}"/>
          </ac:picMkLst>
        </pc:picChg>
      </pc:sldChg>
      <pc:sldChg chg="addSp modSp">
        <pc:chgData name="Docente PALOMBELLA ALESSIA" userId="S::palombella.a@isit100.fe.it::07b6b6eb-0fa1-48f4-b68d-a33f2b9fd2a1" providerId="AD" clId="Web-{61F4986A-8B87-6855-B1BF-AB5876CFD09E}" dt="2026-06-11T18:55:25.044" v="16" actId="1076"/>
        <pc:sldMkLst>
          <pc:docMk/>
          <pc:sldMk cId="0" sldId="259"/>
        </pc:sldMkLst>
        <pc:picChg chg="add mod modCrop">
          <ac:chgData name="Docente PALOMBELLA ALESSIA" userId="S::palombella.a@isit100.fe.it::07b6b6eb-0fa1-48f4-b68d-a33f2b9fd2a1" providerId="AD" clId="Web-{61F4986A-8B87-6855-B1BF-AB5876CFD09E}" dt="2026-06-11T18:55:25.044" v="16" actId="1076"/>
          <ac:picMkLst>
            <pc:docMk/>
            <pc:sldMk cId="0" sldId="259"/>
            <ac:picMk id="29" creationId="{D2D0C091-5CDA-C734-C965-D9ECEC5778F4}"/>
          </ac:picMkLst>
        </pc:picChg>
      </pc:sldChg>
      <pc:sldChg chg="addSp modSp">
        <pc:chgData name="Docente PALOMBELLA ALESSIA" userId="S::palombella.a@isit100.fe.it::07b6b6eb-0fa1-48f4-b68d-a33f2b9fd2a1" providerId="AD" clId="Web-{61F4986A-8B87-6855-B1BF-AB5876CFD09E}" dt="2026-06-11T18:56:00.967" v="25" actId="1076"/>
        <pc:sldMkLst>
          <pc:docMk/>
          <pc:sldMk cId="0" sldId="260"/>
        </pc:sldMkLst>
        <pc:picChg chg="add mod modCrop">
          <ac:chgData name="Docente PALOMBELLA ALESSIA" userId="S::palombella.a@isit100.fe.it::07b6b6eb-0fa1-48f4-b68d-a33f2b9fd2a1" providerId="AD" clId="Web-{61F4986A-8B87-6855-B1BF-AB5876CFD09E}" dt="2026-06-11T18:56:00.967" v="25" actId="1076"/>
          <ac:picMkLst>
            <pc:docMk/>
            <pc:sldMk cId="0" sldId="260"/>
            <ac:picMk id="14" creationId="{98621F2D-1DE1-762A-5C19-A5049278DC80}"/>
          </ac:picMkLst>
        </pc:picChg>
      </pc:sldChg>
      <pc:sldChg chg="addSp modSp">
        <pc:chgData name="Docente PALOMBELLA ALESSIA" userId="S::palombella.a@isit100.fe.it::07b6b6eb-0fa1-48f4-b68d-a33f2b9fd2a1" providerId="AD" clId="Web-{61F4986A-8B87-6855-B1BF-AB5876CFD09E}" dt="2026-06-11T18:55:52.154" v="24" actId="1076"/>
        <pc:sldMkLst>
          <pc:docMk/>
          <pc:sldMk cId="0" sldId="261"/>
        </pc:sldMkLst>
        <pc:picChg chg="add mod modCrop">
          <ac:chgData name="Docente PALOMBELLA ALESSIA" userId="S::palombella.a@isit100.fe.it::07b6b6eb-0fa1-48f4-b68d-a33f2b9fd2a1" providerId="AD" clId="Web-{61F4986A-8B87-6855-B1BF-AB5876CFD09E}" dt="2026-06-11T18:55:52.154" v="24" actId="1076"/>
          <ac:picMkLst>
            <pc:docMk/>
            <pc:sldMk cId="0" sldId="261"/>
            <ac:picMk id="21" creationId="{7EE5934D-7F93-3BC5-DB68-A7A19E71CCAA}"/>
          </ac:picMkLst>
        </pc:picChg>
      </pc:sldChg>
      <pc:sldChg chg="addSp modSp">
        <pc:chgData name="Docente PALOMBELLA ALESSIA" userId="S::palombella.a@isit100.fe.it::07b6b6eb-0fa1-48f4-b68d-a33f2b9fd2a1" providerId="AD" clId="Web-{61F4986A-8B87-6855-B1BF-AB5876CFD09E}" dt="2026-06-11T18:56:13.405" v="29" actId="1076"/>
        <pc:sldMkLst>
          <pc:docMk/>
          <pc:sldMk cId="0" sldId="262"/>
        </pc:sldMkLst>
        <pc:picChg chg="add mod modCrop">
          <ac:chgData name="Docente PALOMBELLA ALESSIA" userId="S::palombella.a@isit100.fe.it::07b6b6eb-0fa1-48f4-b68d-a33f2b9fd2a1" providerId="AD" clId="Web-{61F4986A-8B87-6855-B1BF-AB5876CFD09E}" dt="2026-06-11T18:56:13.405" v="29" actId="1076"/>
          <ac:picMkLst>
            <pc:docMk/>
            <pc:sldMk cId="0" sldId="262"/>
            <ac:picMk id="35" creationId="{DA9BDC0A-E17F-3AA6-F3FD-58B12B0198D4}"/>
          </ac:picMkLst>
        </pc:picChg>
      </pc:sldChg>
    </pc:docChg>
  </pc:docChgLst>
  <pc:docChgLst>
    <pc:chgData name="Docente PALOMBELLA ALESSIA" userId="S::palombella.a@isit100.fe.it::07b6b6eb-0fa1-48f4-b68d-a33f2b9fd2a1" providerId="AD" clId="Web-{F6226A55-44EF-7E1C-F728-954CB43510DD}"/>
    <pc:docChg chg="modSld">
      <pc:chgData name="Docente PALOMBELLA ALESSIA" userId="S::palombella.a@isit100.fe.it::07b6b6eb-0fa1-48f4-b68d-a33f2b9fd2a1" providerId="AD" clId="Web-{F6226A55-44EF-7E1C-F728-954CB43510DD}" dt="2026-06-14T18:20:18.363" v="347"/>
      <pc:docMkLst>
        <pc:docMk/>
      </pc:docMkLst>
      <pc:sldChg chg="modNotes">
        <pc:chgData name="Docente PALOMBELLA ALESSIA" userId="S::palombella.a@isit100.fe.it::07b6b6eb-0fa1-48f4-b68d-a33f2b9fd2a1" providerId="AD" clId="Web-{F6226A55-44EF-7E1C-F728-954CB43510DD}" dt="2026-06-14T17:40:58.124" v="64"/>
        <pc:sldMkLst>
          <pc:docMk/>
          <pc:sldMk cId="0" sldId="256"/>
        </pc:sldMkLst>
      </pc:sldChg>
      <pc:sldChg chg="modSp modNotes">
        <pc:chgData name="Docente PALOMBELLA ALESSIA" userId="S::palombella.a@isit100.fe.it::07b6b6eb-0fa1-48f4-b68d-a33f2b9fd2a1" providerId="AD" clId="Web-{F6226A55-44EF-7E1C-F728-954CB43510DD}" dt="2026-06-14T17:52:09.451" v="194"/>
        <pc:sldMkLst>
          <pc:docMk/>
          <pc:sldMk cId="0" sldId="257"/>
        </pc:sldMkLst>
        <pc:spChg chg="mod">
          <ac:chgData name="Docente PALOMBELLA ALESSIA" userId="S::palombella.a@isit100.fe.it::07b6b6eb-0fa1-48f4-b68d-a33f2b9fd2a1" providerId="AD" clId="Web-{F6226A55-44EF-7E1C-F728-954CB43510DD}" dt="2026-06-14T16:43:55.024" v="5" actId="20577"/>
          <ac:spMkLst>
            <pc:docMk/>
            <pc:sldMk cId="0" sldId="257"/>
            <ac:spMk id="6" creationId="{00000000-0000-0000-0000-000000000000}"/>
          </ac:spMkLst>
        </pc:spChg>
      </pc:sldChg>
      <pc:sldChg chg="modNotes">
        <pc:chgData name="Docente PALOMBELLA ALESSIA" userId="S::palombella.a@isit100.fe.it::07b6b6eb-0fa1-48f4-b68d-a33f2b9fd2a1" providerId="AD" clId="Web-{F6226A55-44EF-7E1C-F728-954CB43510DD}" dt="2026-06-14T17:43:30.192" v="92"/>
        <pc:sldMkLst>
          <pc:docMk/>
          <pc:sldMk cId="0" sldId="258"/>
        </pc:sldMkLst>
      </pc:sldChg>
      <pc:sldChg chg="modNotes">
        <pc:chgData name="Docente PALOMBELLA ALESSIA" userId="S::palombella.a@isit100.fe.it::07b6b6eb-0fa1-48f4-b68d-a33f2b9fd2a1" providerId="AD" clId="Web-{F6226A55-44EF-7E1C-F728-954CB43510DD}" dt="2026-06-14T18:20:18.363" v="347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80D5B-CF52-47A2-903D-B8420365659C}" type="datetimeFigureOut">
              <a:t>14/06/2026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1A07F-726A-4D53-AB00-C578121580E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96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Nel </a:t>
            </a:r>
            <a:r>
              <a:rPr lang="en-US" dirty="0" err="1"/>
              <a:t>modello</a:t>
            </a:r>
            <a:r>
              <a:rPr lang="en-US" dirty="0"/>
              <a:t> di Von Neumann il computer </a:t>
            </a:r>
            <a:r>
              <a:rPr lang="en-US" dirty="0" err="1"/>
              <a:t>funziona</a:t>
            </a:r>
            <a:r>
              <a:rPr lang="en-US" dirty="0"/>
              <a:t> </a:t>
            </a:r>
            <a:r>
              <a:rPr lang="en-US" dirty="0" err="1"/>
              <a:t>grazie</a:t>
            </a:r>
            <a:r>
              <a:rPr lang="en-US" dirty="0"/>
              <a:t> a quattro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: memoria, CPU, input e output. La CPU </a:t>
            </a:r>
            <a:r>
              <a:rPr lang="en-US" dirty="0" err="1"/>
              <a:t>prende</a:t>
            </a:r>
            <a:r>
              <a:rPr lang="en-US" dirty="0"/>
              <a:t> le </a:t>
            </a:r>
            <a:r>
              <a:rPr lang="en-US" dirty="0" err="1"/>
              <a:t>istruzioni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memoria, le </a:t>
            </a:r>
            <a:r>
              <a:rPr lang="en-US" dirty="0" err="1"/>
              <a:t>interpreta</a:t>
            </a:r>
            <a:r>
              <a:rPr lang="en-US" dirty="0"/>
              <a:t> e le </a:t>
            </a:r>
            <a:r>
              <a:rPr lang="en-US" dirty="0" err="1"/>
              <a:t>esegue</a:t>
            </a:r>
            <a:r>
              <a:rPr lang="en-US" dirty="0"/>
              <a:t> per </a:t>
            </a:r>
            <a:r>
              <a:rPr lang="en-US" dirty="0" err="1"/>
              <a:t>produrre</a:t>
            </a:r>
            <a:r>
              <a:rPr lang="en-US" dirty="0"/>
              <a:t> un </a:t>
            </a:r>
            <a:r>
              <a:rPr lang="en-US" dirty="0" err="1"/>
              <a:t>risultato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Proprio per via del </a:t>
            </a:r>
            <a:r>
              <a:rPr lang="en-US" dirty="0" err="1">
                <a:ea typeface="Calibri"/>
                <a:cs typeface="Calibri"/>
              </a:rPr>
              <a:t>contesto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classe</a:t>
            </a:r>
            <a:r>
              <a:rPr lang="en-US" dirty="0">
                <a:ea typeface="Calibri"/>
                <a:cs typeface="Calibri"/>
              </a:rPr>
              <a:t> difficile, è </a:t>
            </a:r>
            <a:r>
              <a:rPr lang="en-US" dirty="0" err="1">
                <a:ea typeface="Calibri"/>
                <a:cs typeface="Calibri"/>
              </a:rPr>
              <a:t>stato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necessario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progettare</a:t>
            </a:r>
            <a:r>
              <a:rPr lang="en-US" dirty="0">
                <a:ea typeface="Calibri"/>
                <a:cs typeface="Calibri"/>
              </a:rPr>
              <a:t> le </a:t>
            </a:r>
            <a:r>
              <a:rPr lang="en-US" dirty="0" err="1">
                <a:ea typeface="Calibri"/>
                <a:cs typeface="Calibri"/>
              </a:rPr>
              <a:t>lezioni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ottica</a:t>
            </a:r>
            <a:r>
              <a:rPr lang="en-US" dirty="0">
                <a:ea typeface="Calibri"/>
                <a:cs typeface="Calibri"/>
              </a:rPr>
              <a:t> di </a:t>
            </a:r>
            <a:r>
              <a:rPr lang="en-US" dirty="0" err="1">
                <a:ea typeface="Calibri"/>
                <a:cs typeface="Calibri"/>
              </a:rPr>
              <a:t>metdologie</a:t>
            </a:r>
            <a:r>
              <a:rPr lang="en-US" dirty="0">
                <a:ea typeface="Calibri"/>
                <a:cs typeface="Calibri"/>
              </a:rPr>
              <a:t> innovative ed </a:t>
            </a:r>
            <a:r>
              <a:rPr lang="en-US" dirty="0" err="1">
                <a:ea typeface="Calibri"/>
                <a:cs typeface="Calibri"/>
              </a:rPr>
              <a:t>esperienziali</a:t>
            </a:r>
            <a:r>
              <a:rPr lang="en-US" dirty="0">
                <a:ea typeface="Calibri"/>
                <a:cs typeface="Calibri"/>
              </a:rPr>
              <a:t> per </a:t>
            </a:r>
            <a:r>
              <a:rPr lang="en-US" dirty="0" err="1">
                <a:ea typeface="Calibri"/>
                <a:cs typeface="Calibri"/>
              </a:rPr>
              <a:t>agganciare</a:t>
            </a:r>
            <a:r>
              <a:rPr lang="en-US" dirty="0">
                <a:ea typeface="Calibri"/>
                <a:cs typeface="Calibri"/>
              </a:rPr>
              <a:t> la loro </a:t>
            </a:r>
            <a:r>
              <a:rPr lang="en-US" dirty="0" err="1">
                <a:ea typeface="Calibri"/>
                <a:cs typeface="Calibri"/>
              </a:rPr>
              <a:t>attenzio</a:t>
            </a:r>
            <a:r>
              <a:rPr lang="en-US" dirty="0">
                <a:ea typeface="Calibri"/>
                <a:cs typeface="Calibri"/>
              </a:rPr>
              <a:t>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La </a:t>
            </a:r>
            <a:r>
              <a:rPr lang="en-US" dirty="0" err="1">
                <a:ea typeface="Calibri"/>
                <a:cs typeface="Calibri"/>
              </a:rPr>
              <a:t>lezione</a:t>
            </a:r>
            <a:r>
              <a:rPr lang="en-US" dirty="0">
                <a:ea typeface="Calibri"/>
                <a:cs typeface="Calibri"/>
              </a:rPr>
              <a:t> è </a:t>
            </a:r>
            <a:r>
              <a:rPr lang="en-US" dirty="0" err="1">
                <a:ea typeface="Calibri"/>
                <a:cs typeface="Calibri"/>
              </a:rPr>
              <a:t>inserita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all'interno</a:t>
            </a:r>
            <a:r>
              <a:rPr lang="en-US" dirty="0">
                <a:ea typeface="Calibri"/>
                <a:cs typeface="Calibri"/>
              </a:rPr>
              <a:t> di </a:t>
            </a:r>
            <a:r>
              <a:rPr lang="en-US" dirty="0" err="1">
                <a:ea typeface="Calibri"/>
                <a:cs typeface="Calibri"/>
              </a:rPr>
              <a:t>un'uda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Fase 1 </a:t>
            </a:r>
            <a:r>
              <a:rPr lang="en-US" dirty="0" err="1">
                <a:ea typeface="Calibri"/>
                <a:cs typeface="Calibri"/>
              </a:rPr>
              <a:t>spiegare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componenti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principali</a:t>
            </a:r>
            <a:r>
              <a:rPr lang="en-US" dirty="0">
                <a:ea typeface="Calibri"/>
                <a:cs typeface="Calibri"/>
              </a:rPr>
              <a:t> ed il loro </a:t>
            </a:r>
            <a:r>
              <a:rPr lang="en-US" dirty="0" err="1">
                <a:ea typeface="Calibri"/>
                <a:cs typeface="Calibri"/>
              </a:rPr>
              <a:t>funzionamento</a:t>
            </a:r>
          </a:p>
          <a:p>
            <a:r>
              <a:rPr lang="en-US" dirty="0">
                <a:ea typeface="Calibri"/>
                <a:cs typeface="Calibri"/>
              </a:rPr>
              <a:t>Fase 2 </a:t>
            </a:r>
            <a:r>
              <a:rPr lang="en-US" dirty="0" err="1">
                <a:ea typeface="Calibri"/>
                <a:cs typeface="Calibri"/>
              </a:rPr>
              <a:t>divisione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classe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ognuno</a:t>
            </a:r>
            <a:r>
              <a:rPr lang="en-US" dirty="0">
                <a:ea typeface="Calibri"/>
                <a:cs typeface="Calibri"/>
              </a:rPr>
              <a:t> ha un </a:t>
            </a:r>
            <a:r>
              <a:rPr lang="en-US" dirty="0" err="1">
                <a:ea typeface="Calibri"/>
                <a:cs typeface="Calibri"/>
              </a:rPr>
              <a:t>ruolo</a:t>
            </a:r>
            <a:r>
              <a:rPr lang="en-US" dirty="0">
                <a:ea typeface="Calibri"/>
                <a:cs typeface="Calibri"/>
              </a:rPr>
              <a:t> da </a:t>
            </a:r>
            <a:r>
              <a:rPr lang="en-US" dirty="0" err="1">
                <a:ea typeface="Calibri"/>
                <a:cs typeface="Calibri"/>
              </a:rPr>
              <a:t>svolgere</a:t>
            </a:r>
            <a:r>
              <a:rPr lang="en-US" dirty="0">
                <a:ea typeface="Calibri"/>
                <a:cs typeface="Calibri"/>
              </a:rPr>
              <a:t> in base ai </a:t>
            </a:r>
            <a:r>
              <a:rPr lang="en-US" dirty="0" err="1">
                <a:ea typeface="Calibri"/>
                <a:cs typeface="Calibri"/>
              </a:rPr>
              <a:t>compnenti</a:t>
            </a:r>
            <a:r>
              <a:rPr lang="en-US" dirty="0">
                <a:ea typeface="Calibri"/>
                <a:cs typeface="Calibri"/>
              </a:rPr>
              <a:t> del </a:t>
            </a:r>
            <a:r>
              <a:rPr lang="en-US" dirty="0" err="1">
                <a:ea typeface="Calibri"/>
                <a:cs typeface="Calibri"/>
              </a:rPr>
              <a:t>modello</a:t>
            </a:r>
            <a:r>
              <a:rPr lang="en-US" dirty="0">
                <a:ea typeface="Calibri"/>
                <a:cs typeface="Calibri"/>
              </a:rPr>
              <a:t>, </a:t>
            </a:r>
          </a:p>
          <a:p>
            <a:r>
              <a:rPr lang="en-US" dirty="0">
                <a:ea typeface="Calibri"/>
                <a:cs typeface="Calibri"/>
              </a:rPr>
              <a:t>Fase 3 </a:t>
            </a:r>
            <a:r>
              <a:rPr lang="en-US" dirty="0" err="1">
                <a:ea typeface="Calibri"/>
                <a:cs typeface="Calibri"/>
              </a:rPr>
              <a:t>collegamento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teoria-esperienza</a:t>
            </a:r>
            <a:r>
              <a:rPr lang="en-US" dirty="0">
                <a:ea typeface="Calibri"/>
                <a:cs typeface="Calibri"/>
              </a:rPr>
              <a:t> e </a:t>
            </a:r>
            <a:r>
              <a:rPr lang="en-US" dirty="0" err="1">
                <a:ea typeface="Calibri"/>
                <a:cs typeface="Calibri"/>
              </a:rPr>
              <a:t>chiarito</a:t>
            </a:r>
            <a:r>
              <a:rPr lang="en-US" dirty="0">
                <a:ea typeface="Calibri"/>
                <a:cs typeface="Calibri"/>
              </a:rPr>
              <a:t> I dubbi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09640" y="386507"/>
            <a:ext cx="4753719" cy="1716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Il modello di Von Neumann: comprendere il calcolatore attraverso il role playing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3909640" y="2302594"/>
            <a:ext cx="5210919" cy="216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1000"/>
              </a:lnSpc>
              <a:buNone/>
            </a:pP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3909640" y="2668563"/>
            <a:ext cx="4753719" cy="794742"/>
          </a:xfrm>
          <a:prstGeom prst="roundRect">
            <a:avLst>
              <a:gd name="adj" fmla="val 7258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051697" y="2810619"/>
            <a:ext cx="1716658" cy="214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Candidata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4051697" y="3104927"/>
            <a:ext cx="4469606" cy="216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1000"/>
              </a:lnSpc>
              <a:buNone/>
            </a:pPr>
            <a:r>
              <a:rPr lang="en-US" sz="10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909640" y="3596283"/>
            <a:ext cx="4753719" cy="794742"/>
          </a:xfrm>
          <a:prstGeom prst="roundRect">
            <a:avLst>
              <a:gd name="adj" fmla="val 7258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051697" y="3738339"/>
            <a:ext cx="1716658" cy="214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Classe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051697" y="4032647"/>
            <a:ext cx="4469606" cy="216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1000"/>
              </a:lnSpc>
              <a:buNone/>
            </a:pPr>
            <a:r>
              <a:rPr lang="en-US" sz="10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1J – ITI Meccanica e Meccatronica Quadriennale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3681040" y="4540672"/>
            <a:ext cx="5210919" cy="216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1000"/>
              </a:lnSpc>
              <a:buNone/>
            </a:pPr>
            <a:r>
              <a:rPr lang="en-US" sz="105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 – Anno di Prova A.S. 2025/2026</a:t>
            </a:r>
            <a:endParaRPr lang="en-US" sz="1050" dirty="0"/>
          </a:p>
        </p:txBody>
      </p:sp>
      <p:pic>
        <p:nvPicPr>
          <p:cNvPr id="12" name="Immagine 11" descr="Immagine che contiene bianco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C80ACBAF-EBA0-4988-F411-3A56B26BC9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595" b="-2174"/>
          <a:stretch>
            <a:fillRect/>
          </a:stretch>
        </p:blipFill>
        <p:spPr>
          <a:xfrm>
            <a:off x="7950574" y="4750173"/>
            <a:ext cx="1159909" cy="3919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393" y="382935"/>
            <a:ext cx="3502968" cy="380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Contesto Classe 1J</a:t>
            </a:r>
            <a:endParaRPr lang="en-US" sz="2350" dirty="0"/>
          </a:p>
        </p:txBody>
      </p:sp>
      <p:sp>
        <p:nvSpPr>
          <p:cNvPr id="3" name="Shape 1"/>
          <p:cNvSpPr/>
          <p:nvPr/>
        </p:nvSpPr>
        <p:spPr>
          <a:xfrm>
            <a:off x="426393" y="972964"/>
            <a:ext cx="3936057" cy="218033"/>
          </a:xfrm>
          <a:prstGeom prst="roundRect">
            <a:avLst>
              <a:gd name="adj" fmla="val 18775"/>
            </a:avLst>
          </a:prstGeom>
          <a:solidFill>
            <a:srgbClr val="F7EDD4"/>
          </a:solidFill>
          <a:ln/>
        </p:spPr>
      </p:sp>
      <p:sp>
        <p:nvSpPr>
          <p:cNvPr id="4" name="Text 2"/>
          <p:cNvSpPr/>
          <p:nvPr/>
        </p:nvSpPr>
        <p:spPr>
          <a:xfrm>
            <a:off x="499467" y="1009501"/>
            <a:ext cx="4247108" cy="14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ISTITUTO TECNICO TECNOLOGICO– MECCANICA E MECCATRONICA QUADRIENNALE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426393" y="1413346"/>
            <a:ext cx="1980084" cy="190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Profilo della classe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426393" y="1708324"/>
            <a:ext cx="3997003" cy="13625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La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classe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1J è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composta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da </a:t>
            </a:r>
            <a:r>
              <a:rPr lang="en-US" sz="950" b="1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21 </a:t>
            </a:r>
            <a:r>
              <a:rPr lang="en-US" sz="950" b="1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alunni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. Fin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dai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primi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giorni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ha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presentato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significative </a:t>
            </a:r>
            <a:r>
              <a:rPr lang="en-US" sz="950" b="1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difficoltà</a:t>
            </a:r>
            <a:r>
              <a:rPr lang="en-US" sz="950" b="1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</a:t>
            </a:r>
            <a:r>
              <a:rPr lang="en-US" sz="950" b="1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relazionali</a:t>
            </a:r>
            <a:r>
              <a:rPr lang="en-US" sz="950" b="1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e </a:t>
            </a:r>
            <a:r>
              <a:rPr lang="en-US" sz="950" b="1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comportamentali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scarsa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adesione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alle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regole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scolastiche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e un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atteggiamento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di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chiusura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verso le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proposte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</a:t>
            </a:r>
            <a:r>
              <a:rPr lang="en-US" sz="950" dirty="0" err="1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didattiche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.</a:t>
            </a:r>
            <a:endParaRPr lang="en-US" sz="950" dirty="0">
              <a:latin typeface="DM Sans"/>
            </a:endParaRPr>
          </a:p>
          <a:p>
            <a:pPr marL="0" indent="0" algn="l">
              <a:lnSpc>
                <a:spcPct val="124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Si sono resi necessari ripetuti interventi disciplinari con provvedimenti di sospensione per diversi alunni. </a:t>
            </a:r>
            <a:r>
              <a:rPr lang="en-US" sz="950" b="1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2 studenti</a:t>
            </a:r>
            <a:r>
              <a:rPr lang="en-US" sz="950" dirty="0">
                <a:solidFill>
                  <a:srgbClr val="454240"/>
                </a:solidFill>
                <a:latin typeface="DM Sans"/>
                <a:ea typeface="DM Sans" pitchFamily="34" charset="-122"/>
                <a:cs typeface="DM Sans" pitchFamily="34" charset="-120"/>
              </a:rPr>
              <a:t> hanno abbandonato il percorso scolastico nel corso dell'anno.</a:t>
            </a:r>
            <a:endParaRPr lang="en-US" sz="950">
              <a:latin typeface="DM Sans"/>
              <a:ea typeface="Calibri"/>
              <a:cs typeface="Calibri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26393" y="3188643"/>
            <a:ext cx="3997003" cy="1155278"/>
          </a:xfrm>
          <a:prstGeom prst="roundRect">
            <a:avLst>
              <a:gd name="adj" fmla="val 4429"/>
            </a:avLst>
          </a:prstGeom>
          <a:solidFill>
            <a:srgbClr val="FCF2B5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8" y="3362846"/>
            <a:ext cx="152251" cy="12181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22275" y="3313286"/>
            <a:ext cx="3479304" cy="9059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complessità del contesto ha richiesto una progettazione didattica flessibile, orientata al </a:t>
            </a:r>
            <a:r>
              <a:rPr lang="en-US" sz="95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benessere degli studenti</a:t>
            </a:r>
            <a:r>
              <a:rPr lang="en-US" sz="9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e alla creazione di un ambiente di apprendimento sicuro e inclusivo, capace di agganciare l'attenzione attraverso metodologie innovative ed esperienziali.</a:t>
            </a:r>
            <a:endParaRPr lang="en-US" sz="950" dirty="0"/>
          </a:p>
        </p:txBody>
      </p:sp>
      <p:sp>
        <p:nvSpPr>
          <p:cNvPr id="10" name="Text 7"/>
          <p:cNvSpPr/>
          <p:nvPr/>
        </p:nvSpPr>
        <p:spPr>
          <a:xfrm>
            <a:off x="4725367" y="1413346"/>
            <a:ext cx="1980084" cy="190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Composizione BES</a:t>
            </a:r>
            <a:endParaRPr lang="en-US" sz="11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1080" y="1721421"/>
            <a:ext cx="4011290" cy="74838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904333" y="1857524"/>
            <a:ext cx="2012677" cy="190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Svantaggio Socioculturale</a:t>
            </a:r>
            <a:endParaRPr lang="en-US" sz="1150" dirty="0"/>
          </a:p>
        </p:txBody>
      </p:sp>
      <p:sp>
        <p:nvSpPr>
          <p:cNvPr id="13" name="Text 9"/>
          <p:cNvSpPr/>
          <p:nvPr/>
        </p:nvSpPr>
        <p:spPr>
          <a:xfrm>
            <a:off x="4904333" y="2152501"/>
            <a:ext cx="3681933" cy="181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 alunni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DM 27/12/2012 – PDP</a:t>
            </a:r>
            <a:endParaRPr lang="en-US" sz="9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1080" y="2574429"/>
            <a:ext cx="4011290" cy="74838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904333" y="2710532"/>
            <a:ext cx="1522884" cy="190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DSA Certificato</a:t>
            </a:r>
            <a:endParaRPr lang="en-US" sz="1150" dirty="0"/>
          </a:p>
        </p:txBody>
      </p:sp>
      <p:sp>
        <p:nvSpPr>
          <p:cNvPr id="16" name="Text 11"/>
          <p:cNvSpPr/>
          <p:nvPr/>
        </p:nvSpPr>
        <p:spPr>
          <a:xfrm>
            <a:off x="4904333" y="3005510"/>
            <a:ext cx="3681933" cy="181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 alunni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Dislessia e Disgrafia – L. 170/2010 – PDP</a:t>
            </a:r>
            <a:endParaRPr lang="en-US" sz="9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1080" y="3427437"/>
            <a:ext cx="4011290" cy="74838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904333" y="3563541"/>
            <a:ext cx="1522884" cy="190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Disabilità</a:t>
            </a:r>
            <a:endParaRPr lang="en-US" sz="1150" dirty="0"/>
          </a:p>
        </p:txBody>
      </p:sp>
      <p:sp>
        <p:nvSpPr>
          <p:cNvPr id="19" name="Text 13"/>
          <p:cNvSpPr/>
          <p:nvPr/>
        </p:nvSpPr>
        <p:spPr>
          <a:xfrm>
            <a:off x="4904333" y="3858518"/>
            <a:ext cx="3681933" cy="181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4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alunno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L. 104/1992 – PEI</a:t>
            </a:r>
            <a:endParaRPr lang="en-US" sz="950" dirty="0"/>
          </a:p>
        </p:txBody>
      </p:sp>
      <p:sp>
        <p:nvSpPr>
          <p:cNvPr id="20" name="Text 14"/>
          <p:cNvSpPr/>
          <p:nvPr/>
        </p:nvSpPr>
        <p:spPr>
          <a:xfrm>
            <a:off x="197793" y="4579367"/>
            <a:ext cx="8748415" cy="181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24000"/>
              </a:lnSpc>
              <a:buNone/>
            </a:pPr>
            <a:r>
              <a:rPr lang="en-US" sz="95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 – Anno di Prova A.S. 2025/2026</a:t>
            </a:r>
            <a:endParaRPr lang="en-US" sz="950" dirty="0"/>
          </a:p>
        </p:txBody>
      </p:sp>
      <p:pic>
        <p:nvPicPr>
          <p:cNvPr id="21" name="Immagine 20" descr="Immagine che contiene bianco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08799DFA-D93E-8C7F-DFE0-70BDEE7ABD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595" b="-2174"/>
          <a:stretch>
            <a:fillRect/>
          </a:stretch>
        </p:blipFill>
        <p:spPr>
          <a:xfrm>
            <a:off x="7706846" y="4733365"/>
            <a:ext cx="1437254" cy="408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09452" y="297210"/>
            <a:ext cx="6502747" cy="304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UDA di Riferimento: Fondamenti di Informatica</a:t>
            </a:r>
            <a:endParaRPr lang="en-US" sz="1900" dirty="0"/>
          </a:p>
        </p:txBody>
      </p:sp>
      <p:sp>
        <p:nvSpPr>
          <p:cNvPr id="3" name="Shape 1"/>
          <p:cNvSpPr/>
          <p:nvPr/>
        </p:nvSpPr>
        <p:spPr>
          <a:xfrm>
            <a:off x="1209452" y="735657"/>
            <a:ext cx="1591866" cy="173087"/>
          </a:xfrm>
          <a:prstGeom prst="roundRect">
            <a:avLst>
              <a:gd name="adj" fmla="val 18920"/>
            </a:avLst>
          </a:prstGeom>
          <a:noFill/>
          <a:ln w="4763">
            <a:solidFill>
              <a:srgbClr val="B88E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272629" y="769590"/>
            <a:ext cx="1922711" cy="105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600" dirty="0">
                <a:solidFill>
                  <a:srgbClr val="B88E2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PRIMO QUADRIMESTRE – OTTOBRE 2025</a:t>
            </a:r>
            <a:endParaRPr lang="en-US" sz="600" dirty="0"/>
          </a:p>
        </p:txBody>
      </p:sp>
      <p:sp>
        <p:nvSpPr>
          <p:cNvPr id="5" name="Text 3"/>
          <p:cNvSpPr/>
          <p:nvPr/>
        </p:nvSpPr>
        <p:spPr>
          <a:xfrm>
            <a:off x="1209452" y="1051099"/>
            <a:ext cx="1675507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Conoscenze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209452" y="1270322"/>
            <a:ext cx="3243635" cy="5965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Caratteristiche della comunicazione informatica</a:t>
            </a:r>
            <a:endParaRPr lang="en-US" sz="750" dirty="0"/>
          </a:p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Elementi hardware del PC e diversi tipi di computer</a:t>
            </a:r>
            <a:endParaRPr lang="en-US" sz="750" dirty="0"/>
          </a:p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Aspetti di salute, sicurezza e legalità nell'uso del PC</a:t>
            </a:r>
            <a:endParaRPr lang="en-US" sz="750" dirty="0"/>
          </a:p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Distinzione tra software di sistema e software applicativo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4695527" y="1051099"/>
            <a:ext cx="1675507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Abilità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4695527" y="1270322"/>
            <a:ext cx="3243635" cy="5965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Definire come sono codificati i dati nel PC</a:t>
            </a:r>
            <a:endParaRPr lang="en-US" sz="750" dirty="0"/>
          </a:p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Descrivere i componenti hardware e il loro funzionamento</a:t>
            </a:r>
            <a:endParaRPr lang="en-US" sz="750" dirty="0"/>
          </a:p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Utilizzare correttamente la terminologia tecnica</a:t>
            </a:r>
            <a:endParaRPr lang="en-US" sz="750" dirty="0"/>
          </a:p>
          <a:p>
            <a:pPr marL="342900" indent="-342900" algn="l">
              <a:lnSpc>
                <a:spcPct val="113000"/>
              </a:lnSpc>
              <a:buSzPct val="100000"/>
              <a:buChar char="•"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Distinguere le funzioni del software di sistema e applicativo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1209452" y="1990799"/>
            <a:ext cx="2045568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Articolazione del Modulo</a:t>
            </a:r>
            <a:endParaRPr lang="en-US" sz="9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52" y="2243510"/>
            <a:ext cx="2241649" cy="389855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306860" y="2700338"/>
            <a:ext cx="1218307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Lezione 1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1306860" y="2892772"/>
            <a:ext cx="2046833" cy="263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Introduzione all'informatica e alla comunicazione informatica</a:t>
            </a:r>
            <a:endParaRPr lang="en-US" sz="75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101" y="2243510"/>
            <a:ext cx="2241649" cy="38985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548509" y="2700338"/>
            <a:ext cx="1576908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Lezione 2 ← SIAMO QUI</a:t>
            </a:r>
            <a:endParaRPr lang="en-US" sz="950" dirty="0"/>
          </a:p>
        </p:txBody>
      </p:sp>
      <p:sp>
        <p:nvSpPr>
          <p:cNvPr id="15" name="Text 11"/>
          <p:cNvSpPr/>
          <p:nvPr/>
        </p:nvSpPr>
        <p:spPr>
          <a:xfrm>
            <a:off x="3548509" y="2892772"/>
            <a:ext cx="2046833" cy="131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Macchina di Von Neumann</a:t>
            </a:r>
            <a:endParaRPr lang="en-US" sz="7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750" y="2243510"/>
            <a:ext cx="2241649" cy="38985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790158" y="2700338"/>
            <a:ext cx="1218307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Lezione 3</a:t>
            </a:r>
            <a:endParaRPr lang="en-US" sz="950" dirty="0"/>
          </a:p>
        </p:txBody>
      </p:sp>
      <p:sp>
        <p:nvSpPr>
          <p:cNvPr id="18" name="Text 13"/>
          <p:cNvSpPr/>
          <p:nvPr/>
        </p:nvSpPr>
        <p:spPr>
          <a:xfrm>
            <a:off x="5790158" y="2892772"/>
            <a:ext cx="2046833" cy="131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Hardware: componenti e funzionamento</a:t>
            </a:r>
            <a:endParaRPr lang="en-US" sz="75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452" y="3253308"/>
            <a:ext cx="2241649" cy="389855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306860" y="3710136"/>
            <a:ext cx="1218307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Lezione 4</a:t>
            </a:r>
            <a:endParaRPr lang="en-US" sz="950" dirty="0"/>
          </a:p>
        </p:txBody>
      </p:sp>
      <p:sp>
        <p:nvSpPr>
          <p:cNvPr id="21" name="Text 15"/>
          <p:cNvSpPr/>
          <p:nvPr/>
        </p:nvSpPr>
        <p:spPr>
          <a:xfrm>
            <a:off x="1306860" y="3902571"/>
            <a:ext cx="2046833" cy="131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Software di sistema e applicativo</a:t>
            </a:r>
            <a:endParaRPr lang="en-US" sz="75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101" y="3253308"/>
            <a:ext cx="2241649" cy="38985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3548509" y="3710136"/>
            <a:ext cx="1218307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Lezione 5</a:t>
            </a:r>
            <a:endParaRPr lang="en-US" sz="950" dirty="0"/>
          </a:p>
        </p:txBody>
      </p:sp>
      <p:sp>
        <p:nvSpPr>
          <p:cNvPr id="24" name="Text 17"/>
          <p:cNvSpPr/>
          <p:nvPr/>
        </p:nvSpPr>
        <p:spPr>
          <a:xfrm>
            <a:off x="3548509" y="3902571"/>
            <a:ext cx="2046833" cy="131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Verifica Sommativa</a:t>
            </a:r>
            <a:endParaRPr lang="en-US" sz="750" dirty="0"/>
          </a:p>
        </p:txBody>
      </p:sp>
      <p:sp>
        <p:nvSpPr>
          <p:cNvPr id="25" name="Shape 18"/>
          <p:cNvSpPr/>
          <p:nvPr/>
        </p:nvSpPr>
        <p:spPr>
          <a:xfrm>
            <a:off x="1209452" y="4206925"/>
            <a:ext cx="6725022" cy="432346"/>
          </a:xfrm>
          <a:prstGeom prst="roundRect">
            <a:avLst>
              <a:gd name="adj" fmla="val 9468"/>
            </a:avLst>
          </a:prstGeom>
          <a:solidFill>
            <a:srgbClr val="B6D6FC"/>
          </a:solidFill>
          <a:ln/>
        </p:spPr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860" y="4333875"/>
            <a:ext cx="121816" cy="97408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1526084" y="4291533"/>
            <a:ext cx="6310982" cy="263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 termine del modulo è prevista una </a:t>
            </a:r>
            <a:r>
              <a:rPr lang="en-US" sz="75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Verifica Sommativa Finale</a:t>
            </a:r>
            <a:r>
              <a:rPr lang="en-US" sz="7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che accerta l'acquisizione di tutte le conoscenze e abilità previste, inclusi gli obiettivi della lezione sul modello di Von Neumann.</a:t>
            </a:r>
            <a:endParaRPr lang="en-US" sz="750" dirty="0"/>
          </a:p>
        </p:txBody>
      </p:sp>
      <p:sp>
        <p:nvSpPr>
          <p:cNvPr id="28" name="Text 20"/>
          <p:cNvSpPr/>
          <p:nvPr/>
        </p:nvSpPr>
        <p:spPr>
          <a:xfrm>
            <a:off x="980852" y="4714652"/>
            <a:ext cx="7182222" cy="131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13000"/>
              </a:lnSpc>
              <a:buNone/>
            </a:pPr>
            <a:r>
              <a:rPr lang="en-US" sz="75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 – Anno di Prova A.S. 2025/2026</a:t>
            </a:r>
            <a:endParaRPr lang="en-US" sz="750" dirty="0"/>
          </a:p>
        </p:txBody>
      </p:sp>
      <p:pic>
        <p:nvPicPr>
          <p:cNvPr id="29" name="Immagine 28" descr="Immagine che contiene bianco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EFD48046-E563-7A2F-04DB-AA25C802050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-595" b="-2174"/>
          <a:stretch>
            <a:fillRect/>
          </a:stretch>
        </p:blipFill>
        <p:spPr>
          <a:xfrm>
            <a:off x="7715250" y="4733365"/>
            <a:ext cx="1437254" cy="408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0182" y="315888"/>
            <a:ext cx="7183562" cy="650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Lezione del 23 Ottobre 2025 – Apprendimento Esperienziale</a:t>
            </a:r>
            <a:endParaRPr lang="en-US" sz="2000" dirty="0"/>
          </a:p>
        </p:txBody>
      </p:sp>
      <p:sp>
        <p:nvSpPr>
          <p:cNvPr id="3" name="Shape 1"/>
          <p:cNvSpPr/>
          <p:nvPr/>
        </p:nvSpPr>
        <p:spPr>
          <a:xfrm>
            <a:off x="980182" y="1119411"/>
            <a:ext cx="2343522" cy="570681"/>
          </a:xfrm>
          <a:prstGeom prst="roundRect">
            <a:avLst>
              <a:gd name="adj" fmla="val 7662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9050" y="1228279"/>
            <a:ext cx="1301353" cy="162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1089050" y="1436787"/>
            <a:ext cx="2125787" cy="144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23 ottobre 2025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3400127" y="1119411"/>
            <a:ext cx="2343596" cy="570681"/>
          </a:xfrm>
          <a:prstGeom prst="roundRect">
            <a:avLst>
              <a:gd name="adj" fmla="val 7662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508995" y="1228279"/>
            <a:ext cx="1301353" cy="162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Durata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3508995" y="1436787"/>
            <a:ext cx="2125861" cy="144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ora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820147" y="1119411"/>
            <a:ext cx="2343596" cy="570681"/>
          </a:xfrm>
          <a:prstGeom prst="roundRect">
            <a:avLst>
              <a:gd name="adj" fmla="val 7662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929015" y="1228279"/>
            <a:ext cx="1301353" cy="162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Setting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929015" y="1436787"/>
            <a:ext cx="2125861" cy="144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Aula 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980182" y="1776040"/>
            <a:ext cx="7640762" cy="144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6000"/>
              </a:lnSpc>
              <a:buNone/>
            </a:pP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1136303" y="2422847"/>
            <a:ext cx="2187327" cy="104105"/>
          </a:xfrm>
          <a:prstGeom prst="roundRect">
            <a:avLst>
              <a:gd name="adj" fmla="val 42002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80182" y="2318705"/>
            <a:ext cx="312316" cy="312316"/>
          </a:xfrm>
          <a:prstGeom prst="roundRect">
            <a:avLst>
              <a:gd name="adj" fmla="val 91494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242" y="2396765"/>
            <a:ext cx="156121" cy="156121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1084287" y="2707481"/>
            <a:ext cx="2135312" cy="325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FASE 1 – Introduzione Teorica (15 min)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1084287" y="3078659"/>
            <a:ext cx="2135312" cy="8666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Presentazione del modello di Von Neumann con schema alla lavagna e domande stimolo: </a:t>
            </a:r>
            <a:r>
              <a:rPr lang="en-US" sz="80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"Come funziona un computer? Cosa succede quando premi un tasto?"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aggancio motivazionale con esempi concreti dalla vita quotidiana degli studenti.</a:t>
            </a:r>
            <a:endParaRPr lang="en-US" sz="800" dirty="0"/>
          </a:p>
        </p:txBody>
      </p:sp>
      <p:sp>
        <p:nvSpPr>
          <p:cNvPr id="18" name="Shape 15"/>
          <p:cNvSpPr/>
          <p:nvPr/>
        </p:nvSpPr>
        <p:spPr>
          <a:xfrm>
            <a:off x="3556248" y="2266652"/>
            <a:ext cx="2187401" cy="104105"/>
          </a:xfrm>
          <a:prstGeom prst="roundRect">
            <a:avLst>
              <a:gd name="adj" fmla="val 42002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3400127" y="2162510"/>
            <a:ext cx="312316" cy="312316"/>
          </a:xfrm>
          <a:prstGeom prst="roundRect">
            <a:avLst>
              <a:gd name="adj" fmla="val 91494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8188" y="2240570"/>
            <a:ext cx="156121" cy="156121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3504233" y="2551286"/>
            <a:ext cx="2064618" cy="162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FASE 2 – Role Playing (35 min)</a:t>
            </a:r>
            <a:endParaRPr lang="en-US" sz="1000" dirty="0"/>
          </a:p>
        </p:txBody>
      </p:sp>
      <p:sp>
        <p:nvSpPr>
          <p:cNvPr id="22" name="Text 18"/>
          <p:cNvSpPr/>
          <p:nvPr/>
        </p:nvSpPr>
        <p:spPr>
          <a:xfrm>
            <a:off x="3504233" y="2759794"/>
            <a:ext cx="2135386" cy="17332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Apprendimento esperienziale ispirato a Dewey. La classe viene divisa in gruppi con ruoli specifici nel "calcolatore umano": </a:t>
            </a: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CPU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elabora le istruzioni | </a:t>
            </a: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Memoria RAM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conserva temporaneamente i dati | </a:t>
            </a: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Unità di Controllo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coordina le operazioni | </a:t>
            </a: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Dispositivi di Input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inseriscono i dati | </a:t>
            </a: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Dispositivi di Output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restituiscono il risultato. L'assegnazione di ruoli individuali responsabilizza anche gli studenti più problematici, trasformando l'energia del gruppo in partecipazione attiva.</a:t>
            </a:r>
            <a:endParaRPr lang="en-US" sz="800" dirty="0"/>
          </a:p>
        </p:txBody>
      </p:sp>
      <p:sp>
        <p:nvSpPr>
          <p:cNvPr id="23" name="Shape 19"/>
          <p:cNvSpPr/>
          <p:nvPr/>
        </p:nvSpPr>
        <p:spPr>
          <a:xfrm>
            <a:off x="5976268" y="2110532"/>
            <a:ext cx="2187401" cy="104105"/>
          </a:xfrm>
          <a:prstGeom prst="roundRect">
            <a:avLst>
              <a:gd name="adj" fmla="val 42002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5820147" y="2006389"/>
            <a:ext cx="312316" cy="312316"/>
          </a:xfrm>
          <a:prstGeom prst="roundRect">
            <a:avLst>
              <a:gd name="adj" fmla="val 91494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8207" y="2084450"/>
            <a:ext cx="156121" cy="156121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5924252" y="2395165"/>
            <a:ext cx="1947639" cy="162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FASE 3 – Debriefing (10 min)</a:t>
            </a:r>
            <a:endParaRPr lang="en-US" sz="1000" dirty="0"/>
          </a:p>
        </p:txBody>
      </p:sp>
      <p:sp>
        <p:nvSpPr>
          <p:cNvPr id="27" name="Text 22"/>
          <p:cNvSpPr/>
          <p:nvPr/>
        </p:nvSpPr>
        <p:spPr>
          <a:xfrm>
            <a:off x="5924252" y="2603674"/>
            <a:ext cx="2135386" cy="7221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Discussione guidata, collegamento esplicito tra simulazione e modello teorico, consolidamento del lessico tecnico in preparazione alle lezioni successive del modulo.</a:t>
            </a:r>
            <a:endParaRPr lang="en-US" sz="800" dirty="0"/>
          </a:p>
        </p:txBody>
      </p:sp>
      <p:sp>
        <p:nvSpPr>
          <p:cNvPr id="28" name="Text 23"/>
          <p:cNvSpPr/>
          <p:nvPr/>
        </p:nvSpPr>
        <p:spPr>
          <a:xfrm>
            <a:off x="751582" y="4683100"/>
            <a:ext cx="7640762" cy="144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80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 – Anno di Prova A.S. 2025/2026</a:t>
            </a:r>
            <a:endParaRPr lang="en-US" sz="800" dirty="0"/>
          </a:p>
        </p:txBody>
      </p:sp>
      <p:pic>
        <p:nvPicPr>
          <p:cNvPr id="29" name="Immagine 28" descr="Immagine che contiene bianco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D2D0C091-5CDA-C734-C965-D9ECEC5778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595" b="-2174"/>
          <a:stretch>
            <a:fillRect/>
          </a:stretch>
        </p:blipFill>
        <p:spPr>
          <a:xfrm>
            <a:off x="7681632" y="4682938"/>
            <a:ext cx="1437254" cy="408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1871" y="366340"/>
            <a:ext cx="8260259" cy="7890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Didattica Inclusiva Universale – Misure per Alunni BES</a:t>
            </a:r>
            <a:endParaRPr lang="en-US" sz="2450" dirty="0"/>
          </a:p>
        </p:txBody>
      </p:sp>
      <p:sp>
        <p:nvSpPr>
          <p:cNvPr id="3" name="Text 1"/>
          <p:cNvSpPr/>
          <p:nvPr/>
        </p:nvSpPr>
        <p:spPr>
          <a:xfrm>
            <a:off x="441871" y="1380306"/>
            <a:ext cx="8260259" cy="381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lezione è stata progettata secondo i principi della </a:t>
            </a: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Didattica Inclusiva Universale (UDL)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con personalizzazione del percorso per i </a:t>
            </a: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6 alunni con BES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presenti in classe.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41871" y="1888703"/>
            <a:ext cx="2678460" cy="2570931"/>
          </a:xfrm>
          <a:prstGeom prst="roundRect">
            <a:avLst>
              <a:gd name="adj" fmla="val 2063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72839" y="2019672"/>
            <a:ext cx="2085454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Svantaggio Socioculturale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72839" y="2284363"/>
            <a:ext cx="2416522" cy="2044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6000"/>
              </a:lnSpc>
              <a:spcAft>
                <a:spcPts val="500"/>
              </a:spcAft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 alunni – DM 27/12/2012 – PDP</a:t>
            </a:r>
            <a:endParaRPr lang="en-US" sz="950" dirty="0"/>
          </a:p>
          <a:p>
            <a:pPr marL="0" indent="0" algn="l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Strumenti compensativi: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linguaggio semplice e diretto | consegne orali ripetute | supporto visivo con schema Von Neumann stampato | ruoli nel role playing scelti in base alle capacità individuali</a:t>
            </a:r>
            <a:endParaRPr lang="en-US" sz="950" dirty="0"/>
          </a:p>
          <a:p>
            <a:pPr marL="0" indent="0" algn="l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Misure dispensative: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dispensa da prese di appunti autonome | riduzione delle richieste di produzione scritta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3232770" y="1888703"/>
            <a:ext cx="2678460" cy="2570931"/>
          </a:xfrm>
          <a:prstGeom prst="roundRect">
            <a:avLst>
              <a:gd name="adj" fmla="val 2063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363739" y="2019672"/>
            <a:ext cx="2159273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DSA – Dislessia e Disgrafia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363739" y="2284363"/>
            <a:ext cx="2416522" cy="2044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6000"/>
              </a:lnSpc>
              <a:spcAft>
                <a:spcPts val="500"/>
              </a:spcAft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 alunni – L. 170/2010 – PDP</a:t>
            </a:r>
            <a:endParaRPr lang="en-US" sz="950" dirty="0"/>
          </a:p>
          <a:p>
            <a:pPr marL="0" indent="0" algn="l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Strumenti compensativi: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schema Von Neumann già stampato e consegnato | scheda ruolo con testo sintetico e icone illustrative | possibilità di risposta orale</a:t>
            </a:r>
            <a:endParaRPr lang="en-US" sz="950" dirty="0"/>
          </a:p>
          <a:p>
            <a:pPr marL="0" indent="0" algn="l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Misure dispensative: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dispensa dalla scrittura durante la simulazione | dispensa dalla lettura ad alta voce | tempi aggiuntivi nelle fasi di comprensione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6023670" y="1888703"/>
            <a:ext cx="2678460" cy="2570931"/>
          </a:xfrm>
          <a:prstGeom prst="roundRect">
            <a:avLst>
              <a:gd name="adj" fmla="val 2063"/>
            </a:avLst>
          </a:prstGeom>
          <a:solidFill>
            <a:srgbClr val="F7EDD4"/>
          </a:solidFill>
          <a:ln w="4763">
            <a:solidFill>
              <a:srgbClr val="DDD3B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154638" y="2019672"/>
            <a:ext cx="1578248" cy="197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Disabilità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154638" y="2284363"/>
            <a:ext cx="2416522" cy="178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6000"/>
              </a:lnSpc>
              <a:spcAft>
                <a:spcPts val="500"/>
              </a:spcAft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alunno – L. 104/1992 – PEI</a:t>
            </a:r>
            <a:endParaRPr lang="en-US" sz="950" dirty="0"/>
          </a:p>
          <a:p>
            <a:pPr marL="0" indent="0" algn="l">
              <a:lnSpc>
                <a:spcPct val="126000"/>
              </a:lnSpc>
              <a:buNone/>
            </a:pPr>
            <a:r>
              <a:rPr lang="en-US" sz="9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Misure previste dal PEI:</a:t>
            </a:r>
            <a:r>
              <a:rPr lang="en-US" sz="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ruolo nel role playing calibrato sulle capacità dell'alunno | affiancamento da parte di un compagno tutor | obiettivi minimi personalizzati | materiale semplificato e adattato | verifica con modalità alternative concordate con il docente di sostegno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213271" y="4586139"/>
            <a:ext cx="8717459" cy="190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26000"/>
              </a:lnSpc>
              <a:buNone/>
            </a:pPr>
            <a:r>
              <a:rPr lang="en-US" sz="95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 – Anno di Prova A.S. 2025/2026</a:t>
            </a:r>
            <a:endParaRPr lang="en-US" sz="950" dirty="0"/>
          </a:p>
        </p:txBody>
      </p:sp>
      <p:pic>
        <p:nvPicPr>
          <p:cNvPr id="14" name="Immagine 13" descr="Immagine che contiene bianco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98621F2D-1DE1-762A-5C19-A5049278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595" b="-2174"/>
          <a:stretch>
            <a:fillRect/>
          </a:stretch>
        </p:blipFill>
        <p:spPr>
          <a:xfrm>
            <a:off x="7732059" y="4733365"/>
            <a:ext cx="1437254" cy="408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0182" y="336575"/>
            <a:ext cx="7183562" cy="650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Assessment for Learning – Verifica Formativa e Sommativa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980182" y="1140098"/>
            <a:ext cx="7183562" cy="288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valutazione del Modulo </a:t>
            </a: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"Introduzione all'Informatica"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si articola in due momenti complementari e sequenziali, in un'ottica di </a:t>
            </a: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Assessment for Learning</a:t>
            </a: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800" dirty="0"/>
          </a:p>
        </p:txBody>
      </p:sp>
      <p:sp>
        <p:nvSpPr>
          <p:cNvPr id="4" name="Shape 2"/>
          <p:cNvSpPr/>
          <p:nvPr/>
        </p:nvSpPr>
        <p:spPr>
          <a:xfrm>
            <a:off x="905247" y="1514921"/>
            <a:ext cx="3614663" cy="3061618"/>
          </a:xfrm>
          <a:prstGeom prst="roundRect">
            <a:avLst>
              <a:gd name="adj" fmla="val 2448"/>
            </a:avLst>
          </a:prstGeom>
          <a:solidFill>
            <a:srgbClr val="B88E23"/>
          </a:solidFill>
          <a:ln/>
        </p:spPr>
      </p:sp>
      <p:sp>
        <p:nvSpPr>
          <p:cNvPr id="5" name="Text 3"/>
          <p:cNvSpPr/>
          <p:nvPr/>
        </p:nvSpPr>
        <p:spPr>
          <a:xfrm>
            <a:off x="1009352" y="1591345"/>
            <a:ext cx="1758553" cy="162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Verifica Formativa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1009352" y="1839962"/>
            <a:ext cx="1311101" cy="177850"/>
          </a:xfrm>
          <a:prstGeom prst="roundRect">
            <a:avLst>
              <a:gd name="adj" fmla="val 19669"/>
            </a:avLst>
          </a:prstGeom>
          <a:solidFill>
            <a:srgbClr val="F7EDD4"/>
          </a:solidFill>
          <a:ln/>
        </p:spPr>
      </p:sp>
      <p:sp>
        <p:nvSpPr>
          <p:cNvPr id="7" name="Text 5"/>
          <p:cNvSpPr/>
          <p:nvPr/>
        </p:nvSpPr>
        <p:spPr>
          <a:xfrm>
            <a:off x="1071786" y="1871142"/>
            <a:ext cx="1643435" cy="115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LEZIONE SUCCESSIVA AL 23/10</a:t>
            </a:r>
            <a:endParaRPr lang="en-US" sz="650" dirty="0"/>
          </a:p>
        </p:txBody>
      </p:sp>
      <p:sp>
        <p:nvSpPr>
          <p:cNvPr id="8" name="Text 6"/>
          <p:cNvSpPr/>
          <p:nvPr/>
        </p:nvSpPr>
        <p:spPr>
          <a:xfrm>
            <a:off x="1009352" y="2103760"/>
            <a:ext cx="3406453" cy="1004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6000"/>
              </a:lnSpc>
              <a:spcAft>
                <a:spcPts val="500"/>
              </a:spcAft>
              <a:buNone/>
            </a:pPr>
            <a:r>
              <a:rPr lang="en-US" sz="80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Strumento: Kahoot + domande orali guidate</a:t>
            </a:r>
            <a:endParaRPr lang="en-US" sz="800" dirty="0"/>
          </a:p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Svolta all'inizio della lezione successiva, prima di proseguire con i contenuti del modulo. Ha funzione </a:t>
            </a:r>
            <a:r>
              <a:rPr lang="en-US" sz="80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regolativa</a:t>
            </a: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: consente al docente di adattare il percorso prima di introdurre hardware, software e codifica dei dati.</a:t>
            </a:r>
            <a:endParaRPr lang="en-US" sz="800" dirty="0"/>
          </a:p>
          <a:p>
            <a:pPr marL="0" indent="0" algn="l">
              <a:lnSpc>
                <a:spcPct val="116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Kahoot è stato scelto perché: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1009352" y="3176662"/>
            <a:ext cx="3406453" cy="9734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Riduce l'ansia da prestazione grazie al clima emotivo positivo</a:t>
            </a:r>
            <a:endParaRPr lang="en-US" sz="800" dirty="0"/>
          </a:p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Aumenta coinvolgimento e motivazione in classi con difficoltà comportamentali</a:t>
            </a:r>
            <a:endParaRPr lang="en-US" sz="800" dirty="0"/>
          </a:p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Fornisce feedback immediato a studente e docente</a:t>
            </a:r>
            <a:endParaRPr lang="en-US" sz="800" dirty="0"/>
          </a:p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È inclusivo per studenti con DSA grazie al formato visivo</a:t>
            </a:r>
            <a:endParaRPr lang="en-US" sz="800" dirty="0"/>
          </a:p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Consente al docente di regolare il percorso in tempo reale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1009352" y="4218905"/>
            <a:ext cx="3406453" cy="288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 domande orali guidate consolidano il lessico tecnico: </a:t>
            </a:r>
            <a:r>
              <a:rPr lang="en-US" sz="80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CPU, RAM, unità di controllo, input, output</a:t>
            </a: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703638" y="1591345"/>
            <a:ext cx="1769566" cy="162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Verifica Sommativa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703638" y="1839962"/>
            <a:ext cx="2488704" cy="187375"/>
          </a:xfrm>
          <a:prstGeom prst="roundRect">
            <a:avLst>
              <a:gd name="adj" fmla="val 18669"/>
            </a:avLst>
          </a:prstGeom>
          <a:noFill/>
          <a:ln w="4763">
            <a:solidFill>
              <a:srgbClr val="B88E2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770834" y="1875904"/>
            <a:ext cx="2811512" cy="115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650" dirty="0">
                <a:solidFill>
                  <a:srgbClr val="B88E2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 TERMINE DEL MODULO "INTRODUZIONE ALL'INFORMATICA"</a:t>
            </a:r>
            <a:endParaRPr lang="en-US" sz="650" dirty="0"/>
          </a:p>
        </p:txBody>
      </p:sp>
      <p:sp>
        <p:nvSpPr>
          <p:cNvPr id="14" name="Text 12"/>
          <p:cNvSpPr/>
          <p:nvPr/>
        </p:nvSpPr>
        <p:spPr>
          <a:xfrm>
            <a:off x="4703638" y="2113285"/>
            <a:ext cx="3921993" cy="144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Quiz strutturato con: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4703638" y="2326481"/>
            <a:ext cx="3464793" cy="4867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Domande a risposta multipla</a:t>
            </a:r>
            <a:endParaRPr lang="en-US" sz="800" dirty="0"/>
          </a:p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Vero o falso</a:t>
            </a:r>
            <a:endParaRPr lang="en-US" sz="800" dirty="0"/>
          </a:p>
          <a:p>
            <a:pPr marL="342900" indent="-342900" algn="l">
              <a:lnSpc>
                <a:spcPct val="116000"/>
              </a:lnSpc>
              <a:buSzPct val="100000"/>
              <a:buChar char="•"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Completamento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4703638" y="2881982"/>
            <a:ext cx="3464793" cy="288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Accerta l'acquisizione di tutte le conoscenze e abilità previste dal modulo, inclusi gli obiettivi della lezione sul modello di Von Neumann.</a:t>
            </a:r>
            <a:endParaRPr lang="en-US" sz="800" dirty="0"/>
          </a:p>
        </p:txBody>
      </p:sp>
      <p:sp>
        <p:nvSpPr>
          <p:cNvPr id="17" name="Shape 15"/>
          <p:cNvSpPr/>
          <p:nvPr/>
        </p:nvSpPr>
        <p:spPr>
          <a:xfrm>
            <a:off x="4703638" y="3256806"/>
            <a:ext cx="3464793" cy="478334"/>
          </a:xfrm>
          <a:prstGeom prst="roundRect">
            <a:avLst>
              <a:gd name="adj" fmla="val 9141"/>
            </a:avLst>
          </a:prstGeom>
          <a:solidFill>
            <a:srgbClr val="B6FCB8"/>
          </a:solidFill>
          <a:ln/>
        </p:spPr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44" y="3400499"/>
            <a:ext cx="130076" cy="104105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041925" y="3351535"/>
            <a:ext cx="3022402" cy="288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Per alunni BES:</a:t>
            </a:r>
            <a:r>
              <a:rPr lang="en-US" sz="8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tempo aggiuntivo (+30%), modalità alternative concordate, misure compensative attive.</a:t>
            </a:r>
            <a:endParaRPr lang="en-US" sz="800" dirty="0"/>
          </a:p>
        </p:txBody>
      </p:sp>
      <p:sp>
        <p:nvSpPr>
          <p:cNvPr id="20" name="Text 17"/>
          <p:cNvSpPr/>
          <p:nvPr/>
        </p:nvSpPr>
        <p:spPr>
          <a:xfrm>
            <a:off x="751582" y="4662488"/>
            <a:ext cx="7640762" cy="144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80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 – Anno di Prova A.S. 2025/2026</a:t>
            </a:r>
            <a:endParaRPr lang="en-US" sz="800" dirty="0"/>
          </a:p>
        </p:txBody>
      </p:sp>
      <p:pic>
        <p:nvPicPr>
          <p:cNvPr id="21" name="Immagine 20" descr="Immagine che contiene bianco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7EE5934D-7F93-3BC5-DB68-A7A19E71CC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595" b="-2174"/>
          <a:stretch>
            <a:fillRect/>
          </a:stretch>
        </p:blipFill>
        <p:spPr>
          <a:xfrm>
            <a:off x="7681632" y="4733365"/>
            <a:ext cx="1437254" cy="408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912" y="319236"/>
            <a:ext cx="6752927" cy="346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Bilancio dell'Attività e Feedback degli Alunni</a:t>
            </a:r>
            <a:endParaRPr lang="en-US" sz="2150" dirty="0"/>
          </a:p>
        </p:txBody>
      </p:sp>
      <p:sp>
        <p:nvSpPr>
          <p:cNvPr id="3" name="Text 1"/>
          <p:cNvSpPr/>
          <p:nvPr/>
        </p:nvSpPr>
        <p:spPr>
          <a:xfrm>
            <a:off x="750912" y="881583"/>
            <a:ext cx="2582168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Bilancio – Cosa ha funzionato</a:t>
            </a:r>
            <a:endParaRPr lang="en-US" sz="10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35" y="1157436"/>
            <a:ext cx="166092" cy="16609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10779" y="1151930"/>
            <a:ext cx="3326085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Il role playing ha trasformato concetti astratti in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apprendimento esperienziale concreto</a:t>
            </a:r>
            <a:endParaRPr lang="en-US" sz="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35" y="1668140"/>
            <a:ext cx="166092" cy="16609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10779" y="1662633"/>
            <a:ext cx="3326085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L'assegnazione di ruoli individuali ha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responsabilizzato anche gli studenti più problematici</a:t>
            </a:r>
            <a:endParaRPr lang="en-US" sz="8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35" y="2178844"/>
            <a:ext cx="166092" cy="16609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110779" y="2173337"/>
            <a:ext cx="3326085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L'alternanza teoria–simulazione–debriefing ha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mantenuto alto il livello di attenzione</a:t>
            </a:r>
            <a:endParaRPr lang="en-US" sz="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35" y="2689547"/>
            <a:ext cx="166092" cy="1660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10779" y="2684041"/>
            <a:ext cx="3326085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Il clima emotivo positivo ha favorito la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partecipazione anche degli alunni con BES</a:t>
            </a:r>
            <a:endParaRPr lang="en-US" sz="8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35" y="3200251"/>
            <a:ext cx="166092" cy="16609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110779" y="3194745"/>
            <a:ext cx="3326085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didattica orientata al benessere ha reso possibile lavorare in un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contesto classe difficile</a:t>
            </a:r>
            <a:endParaRPr lang="en-US" sz="850" dirty="0"/>
          </a:p>
        </p:txBody>
      </p:sp>
      <p:sp>
        <p:nvSpPr>
          <p:cNvPr id="14" name="Shape 7"/>
          <p:cNvSpPr/>
          <p:nvPr/>
        </p:nvSpPr>
        <p:spPr>
          <a:xfrm>
            <a:off x="750912" y="3629769"/>
            <a:ext cx="3685952" cy="842070"/>
          </a:xfrm>
          <a:prstGeom prst="roundRect">
            <a:avLst>
              <a:gd name="adj" fmla="val 5524"/>
            </a:avLst>
          </a:prstGeom>
          <a:solidFill>
            <a:srgbClr val="FCF2B5"/>
          </a:solidFill>
          <a:ln/>
        </p:spPr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40" y="3785592"/>
            <a:ext cx="138410" cy="11072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110779" y="3735288"/>
            <a:ext cx="3215357" cy="6310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Cosa migliorerei:</a:t>
            </a:r>
            <a:r>
              <a:rPr lang="en-US" sz="8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preparare schede ruolo ancora più semplificate per i primi minuti della simulazione | prevedere un momento di scrittura guidata post-simulazione per fissare i concetti</a:t>
            </a:r>
            <a:endParaRPr lang="en-US" sz="850" dirty="0"/>
          </a:p>
        </p:txBody>
      </p:sp>
      <p:sp>
        <p:nvSpPr>
          <p:cNvPr id="17" name="Text 9"/>
          <p:cNvSpPr/>
          <p:nvPr/>
        </p:nvSpPr>
        <p:spPr>
          <a:xfrm>
            <a:off x="4711750" y="881583"/>
            <a:ext cx="2024435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Feedback degli Alunni</a:t>
            </a:r>
            <a:endParaRPr lang="en-US" sz="1050" dirty="0"/>
          </a:p>
        </p:txBody>
      </p:sp>
      <p:sp>
        <p:nvSpPr>
          <p:cNvPr id="18" name="Text 10"/>
          <p:cNvSpPr/>
          <p:nvPr/>
        </p:nvSpPr>
        <p:spPr>
          <a:xfrm>
            <a:off x="4711750" y="1141065"/>
            <a:ext cx="4143152" cy="157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Raccolto attraverso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feedback orale</a:t>
            </a: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al termine dell'attività:</a:t>
            </a:r>
            <a:endParaRPr lang="en-US" sz="850" dirty="0"/>
          </a:p>
        </p:txBody>
      </p:sp>
      <p:sp>
        <p:nvSpPr>
          <p:cNvPr id="19" name="Shape 11"/>
          <p:cNvSpPr/>
          <p:nvPr/>
        </p:nvSpPr>
        <p:spPr>
          <a:xfrm>
            <a:off x="4711750" y="1396157"/>
            <a:ext cx="1799704" cy="834033"/>
          </a:xfrm>
          <a:prstGeom prst="roundRect">
            <a:avLst>
              <a:gd name="adj" fmla="val 5577"/>
            </a:avLst>
          </a:prstGeom>
          <a:solidFill>
            <a:srgbClr val="FFFDFA"/>
          </a:solidFill>
          <a:ln w="14288">
            <a:solidFill>
              <a:srgbClr val="DDD3BA"/>
            </a:solidFill>
            <a:prstDash val="solid"/>
          </a:ln>
        </p:spPr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585" y="1343992"/>
            <a:ext cx="132904" cy="132904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714" y="2149450"/>
            <a:ext cx="132904" cy="132904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4892129" y="1576536"/>
            <a:ext cx="1438945" cy="4732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Gradimento per il formato attivo rispetto alla lezione tradizionale</a:t>
            </a:r>
            <a:endParaRPr lang="en-US" sz="850" dirty="0"/>
          </a:p>
        </p:txBody>
      </p:sp>
      <p:sp>
        <p:nvSpPr>
          <p:cNvPr id="23" name="Shape 13"/>
          <p:cNvSpPr/>
          <p:nvPr/>
        </p:nvSpPr>
        <p:spPr>
          <a:xfrm>
            <a:off x="6597923" y="1396157"/>
            <a:ext cx="1799779" cy="834033"/>
          </a:xfrm>
          <a:prstGeom prst="roundRect">
            <a:avLst>
              <a:gd name="adj" fmla="val 5577"/>
            </a:avLst>
          </a:prstGeom>
          <a:solidFill>
            <a:srgbClr val="FFFDFA"/>
          </a:solidFill>
          <a:ln w="14288">
            <a:solidFill>
              <a:srgbClr val="DDD3BA"/>
            </a:solidFill>
            <a:prstDash val="solid"/>
          </a:ln>
        </p:spPr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59" y="1343992"/>
            <a:ext cx="132904" cy="132904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62" y="2149450"/>
            <a:ext cx="132904" cy="132904"/>
          </a:xfrm>
          <a:prstGeom prst="rect">
            <a:avLst/>
          </a:prstGeom>
        </p:spPr>
      </p:pic>
      <p:sp>
        <p:nvSpPr>
          <p:cNvPr id="26" name="Text 14"/>
          <p:cNvSpPr/>
          <p:nvPr/>
        </p:nvSpPr>
        <p:spPr>
          <a:xfrm>
            <a:off x="6778303" y="1576536"/>
            <a:ext cx="1439019" cy="4732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Sorpresa nel trovare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divertente</a:t>
            </a: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un argomento tecnico</a:t>
            </a:r>
            <a:endParaRPr lang="en-US" sz="850" dirty="0"/>
          </a:p>
        </p:txBody>
      </p:sp>
      <p:sp>
        <p:nvSpPr>
          <p:cNvPr id="27" name="Shape 15"/>
          <p:cNvSpPr/>
          <p:nvPr/>
        </p:nvSpPr>
        <p:spPr>
          <a:xfrm>
            <a:off x="4711750" y="2316659"/>
            <a:ext cx="3685952" cy="676275"/>
          </a:xfrm>
          <a:prstGeom prst="roundRect">
            <a:avLst>
              <a:gd name="adj" fmla="val 6878"/>
            </a:avLst>
          </a:prstGeom>
          <a:solidFill>
            <a:srgbClr val="FFFDFA"/>
          </a:solidFill>
          <a:ln w="14288">
            <a:solidFill>
              <a:srgbClr val="DDD3BA"/>
            </a:solidFill>
            <a:prstDash val="solid"/>
          </a:ln>
        </p:spPr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585" y="2264494"/>
            <a:ext cx="132904" cy="132904"/>
          </a:xfrm>
          <a:prstGeom prst="rect">
            <a:avLst/>
          </a:prstGeom>
        </p:spPr>
      </p:pic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62" y="2912194"/>
            <a:ext cx="132904" cy="132904"/>
          </a:xfrm>
          <a:prstGeom prst="rect">
            <a:avLst/>
          </a:prstGeom>
        </p:spPr>
      </p:pic>
      <p:sp>
        <p:nvSpPr>
          <p:cNvPr id="30" name="Text 16"/>
          <p:cNvSpPr/>
          <p:nvPr/>
        </p:nvSpPr>
        <p:spPr>
          <a:xfrm>
            <a:off x="4892129" y="2497038"/>
            <a:ext cx="3325192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Difficoltà iniziali nella comprensione dei ruoli </a:t>
            </a:r>
            <a:r>
              <a:rPr lang="en-US" sz="8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superate durante la simulazione</a:t>
            </a:r>
            <a:endParaRPr lang="en-US" sz="850" dirty="0"/>
          </a:p>
        </p:txBody>
      </p:sp>
      <p:sp>
        <p:nvSpPr>
          <p:cNvPr id="31" name="Shape 17"/>
          <p:cNvSpPr/>
          <p:nvPr/>
        </p:nvSpPr>
        <p:spPr>
          <a:xfrm>
            <a:off x="4711750" y="3090267"/>
            <a:ext cx="3685952" cy="999827"/>
          </a:xfrm>
          <a:prstGeom prst="roundRect">
            <a:avLst>
              <a:gd name="adj" fmla="val 4653"/>
            </a:avLst>
          </a:prstGeom>
          <a:solidFill>
            <a:srgbClr val="B6FCB8"/>
          </a:solidFill>
          <a:ln/>
        </p:spPr>
      </p:sp>
      <p:pic>
        <p:nvPicPr>
          <p:cNvPr id="32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478" y="3246090"/>
            <a:ext cx="138410" cy="110728"/>
          </a:xfrm>
          <a:prstGeom prst="rect">
            <a:avLst/>
          </a:prstGeom>
        </p:spPr>
      </p:pic>
      <p:sp>
        <p:nvSpPr>
          <p:cNvPr id="33" name="Text 18"/>
          <p:cNvSpPr/>
          <p:nvPr/>
        </p:nvSpPr>
        <p:spPr>
          <a:xfrm>
            <a:off x="5071616" y="3195786"/>
            <a:ext cx="3215357" cy="7887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Il feedback degli studenti ha confermato l'efficacia della metodologia scelta in un contesto classe difficile e ha rappresentato uno stimolo a continuare a sperimentare </a:t>
            </a:r>
            <a:r>
              <a:rPr lang="en-US" sz="85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metodologie attive e inclusive</a:t>
            </a:r>
            <a:r>
              <a:rPr lang="en-US" sz="8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orientate al benessere degli studenti e alla personalizzazione del percorso.</a:t>
            </a:r>
            <a:endParaRPr lang="en-US" sz="850" dirty="0"/>
          </a:p>
        </p:txBody>
      </p:sp>
      <p:sp>
        <p:nvSpPr>
          <p:cNvPr id="34" name="Text 19"/>
          <p:cNvSpPr/>
          <p:nvPr/>
        </p:nvSpPr>
        <p:spPr>
          <a:xfrm>
            <a:off x="522312" y="4666506"/>
            <a:ext cx="8099301" cy="157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19000"/>
              </a:lnSpc>
              <a:buNone/>
            </a:pPr>
            <a:r>
              <a:rPr lang="en-US" sz="85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Alessia Palombella – Anno di Prova A.S. 2025/2026</a:t>
            </a:r>
            <a:endParaRPr lang="en-US" sz="850" dirty="0"/>
          </a:p>
        </p:txBody>
      </p:sp>
      <p:pic>
        <p:nvPicPr>
          <p:cNvPr id="35" name="Immagine 34" descr="Immagine che contiene bianco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DA9BDC0A-E17F-3AA6-F3FD-58B12B0198D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-595" b="-2174"/>
          <a:stretch>
            <a:fillRect/>
          </a:stretch>
        </p:blipFill>
        <p:spPr>
          <a:xfrm>
            <a:off x="7723654" y="4733365"/>
            <a:ext cx="1437254" cy="408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(16:9)</PresentationFormat>
  <Paragraphs>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51</cp:revision>
  <dcterms:created xsi:type="dcterms:W3CDTF">2026-06-11T18:43:06Z</dcterms:created>
  <dcterms:modified xsi:type="dcterms:W3CDTF">2026-06-14T18:20:23Z</dcterms:modified>
</cp:coreProperties>
</file>