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1" r:id="rId6"/>
    <p:sldId id="262" r:id="rId7"/>
    <p:sldId id="280" r:id="rId8"/>
    <p:sldId id="259" r:id="rId9"/>
    <p:sldId id="281" r:id="rId10"/>
    <p:sldId id="292" r:id="rId11"/>
    <p:sldId id="286" r:id="rId12"/>
    <p:sldId id="287" r:id="rId13"/>
    <p:sldId id="288" r:id="rId14"/>
    <p:sldId id="263" r:id="rId15"/>
    <p:sldId id="265" r:id="rId16"/>
    <p:sldId id="266" r:id="rId17"/>
    <p:sldId id="267" r:id="rId18"/>
    <p:sldId id="268" r:id="rId1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0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9A42BF-4FF9-41DC-9DD9-B308494C8F15}" v="89" dt="2026-06-11T20:33:20.879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4" d="100"/>
          <a:sy n="84" d="100"/>
        </p:scale>
        <p:origin x="7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16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4672A-A6FC-E8B3-3CFE-81E6DED46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AA2399-94D3-0D74-B438-523C0AA532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E87D31-2F4B-68ED-A7F1-1342CEC1B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B98C3-D503-BF99-29B8-22CAC9DD9A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34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7C059-DBE7-DE47-0872-81C34B8EB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6A2D2D-B8BD-B187-1177-735EB015FC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687457-AD33-3F4C-2A1C-28911EA086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853393-A5B5-158A-CDAC-A0D96F5AA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21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67827-4884-4BE8-51DF-DC6514706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32213E-F529-81F9-6CB8-06E03750DB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C7D4FF-706F-AAAE-92F0-261647F2E2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7B116-D4D3-D9CB-FFE4-273B65D962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17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0A98E-C58D-81C7-3FA7-AE0DF4F48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7C3914-369E-608A-06AC-BC511DC1A3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C81CD0-7367-F83A-0309-B983BEDC8C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1BDD3-618D-6140-E4C0-97DFC5C34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46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91165-3EC5-8D86-6F91-9D3AC629A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2081F5-D455-1A8C-27DC-825FE5540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93495D-68CA-02E6-ABD7-6E1C64DD2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EC76A-AAA7-A50B-22D2-98A46F15C9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693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5BBB7-C365-24B1-C28F-0CD606020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82D2D4-0775-F9CD-5DF1-61D8E90CDB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3168B-93D1-BEB2-153A-E92825D5E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ED70D-D949-C4BF-A6DD-36AE197285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695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C3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5"/>
          <p:cNvSpPr/>
          <p:nvPr/>
        </p:nvSpPr>
        <p:spPr>
          <a:xfrm>
            <a:off x="4107180" y="1549908"/>
            <a:ext cx="4413885" cy="15950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r>
              <a:rPr lang="en-US" sz="2200" b="1" dirty="0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‘’</a:t>
            </a:r>
            <a:r>
              <a:rPr lang="en-US" sz="2200" b="1" dirty="0" err="1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Gli</a:t>
            </a:r>
            <a:r>
              <a:rPr lang="en-US" sz="2200" b="1" dirty="0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strumenti</a:t>
            </a:r>
            <a:endParaRPr lang="en-US" sz="2200" dirty="0"/>
          </a:p>
          <a:p>
            <a:pPr marL="0" indent="0" algn="l">
              <a:buNone/>
            </a:pPr>
            <a:r>
              <a:rPr lang="en-US" sz="2200" b="1" dirty="0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della </a:t>
            </a:r>
            <a:r>
              <a:rPr lang="en-US" sz="2200" b="1" dirty="0" err="1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partecipazione</a:t>
            </a:r>
            <a:r>
              <a:rPr lang="en-US" sz="2200" b="1" dirty="0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alla vita </a:t>
            </a:r>
            <a:r>
              <a:rPr lang="en-US" sz="2200" b="1" dirty="0" err="1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politica</a:t>
            </a:r>
            <a:r>
              <a:rPr lang="en-US" sz="2200" b="1" dirty="0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2200" b="1" dirty="0" err="1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tra</a:t>
            </a:r>
            <a:r>
              <a:rPr lang="en-US" sz="2200" b="1" dirty="0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r>
              <a:rPr lang="en-US" sz="2200" b="1" dirty="0" err="1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diritto</a:t>
            </a:r>
            <a:r>
              <a:rPr lang="en-US" sz="2200" b="1" dirty="0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e </a:t>
            </a:r>
            <a:r>
              <a:rPr lang="en-US" sz="2200" b="1" dirty="0" err="1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dovere</a:t>
            </a:r>
            <a:r>
              <a:rPr lang="en-US" sz="2200" b="1" dirty="0">
                <a:solidFill>
                  <a:srgbClr val="F8F2E4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’’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4434840" y="2907792"/>
            <a:ext cx="420624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l">
              <a:buNone/>
            </a:pP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4229100" y="3749040"/>
            <a:ext cx="4914900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600" b="1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Anno di </a:t>
            </a:r>
            <a:r>
              <a:rPr lang="en-US" sz="1600" b="1" dirty="0" err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prova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2025/2026</a:t>
            </a:r>
          </a:p>
          <a:p>
            <a:r>
              <a:rPr lang="en-US" sz="1600" b="1" dirty="0" err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Docente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prof.ssa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Alice Poggioli</a:t>
            </a:r>
          </a:p>
          <a:p>
            <a:r>
              <a:rPr lang="en-US" sz="1600" b="1" dirty="0" err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Docente</a:t>
            </a:r>
            <a:r>
              <a:rPr lang="en-US" sz="1600" b="1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tutor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prof.ssa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Angela Orlando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 algn="l">
              <a:buNone/>
            </a:pPr>
            <a:endParaRPr lang="en-US" sz="1600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774050B-E8AA-1CB0-36CF-0FE9DFE08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04" y="0"/>
            <a:ext cx="3812043" cy="5154930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3259455" y="774954"/>
            <a:ext cx="5261610" cy="646938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8" name="Text 4"/>
          <p:cNvSpPr/>
          <p:nvPr/>
        </p:nvSpPr>
        <p:spPr>
          <a:xfrm>
            <a:off x="3787140" y="945832"/>
            <a:ext cx="420624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kern="0" spc="8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UdA</a:t>
            </a:r>
            <a:r>
              <a:rPr lang="en-US" sz="1500" b="1" kern="0" spc="8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· Educazione Civica · I </a:t>
            </a:r>
            <a:r>
              <a:rPr lang="en-US" sz="1500" b="1" kern="0" spc="80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Quadrimestre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1DEDE6-EED0-A171-358D-BCE8B516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BCE52F8C-EAD5-6838-E241-185CAB3211B6}"/>
              </a:ext>
            </a:extLst>
          </p:cNvPr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55F4353A-4967-9685-CD48-9FA6E9363469}"/>
              </a:ext>
            </a:extLst>
          </p:cNvPr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Progettazione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ed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elaborazione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Le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presentazioni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degli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studenti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delle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studentesse</a:t>
            </a:r>
            <a:endParaRPr lang="en-US" sz="17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A259E1B8-FA4F-D830-E04A-E6B0B857D091}"/>
              </a:ext>
            </a:extLst>
          </p:cNvPr>
          <p:cNvSpPr/>
          <p:nvPr/>
        </p:nvSpPr>
        <p:spPr>
          <a:xfrm>
            <a:off x="274320" y="2039112"/>
            <a:ext cx="502920" cy="1261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A4A590AD-2BEB-463B-64BE-4A1FA94C9304}"/>
              </a:ext>
            </a:extLst>
          </p:cNvPr>
          <p:cNvSpPr/>
          <p:nvPr/>
        </p:nvSpPr>
        <p:spPr>
          <a:xfrm>
            <a:off x="5989320" y="987552"/>
            <a:ext cx="5029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4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85B37E7-2CD4-FF98-6287-666912DEAE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749" t="17482" r="22167" b="25333"/>
          <a:stretch>
            <a:fillRect/>
          </a:stretch>
        </p:blipFill>
        <p:spPr>
          <a:xfrm>
            <a:off x="2989683" y="670559"/>
            <a:ext cx="5937739" cy="334593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9FF031A-83DF-398A-3CE4-1B33FD54D7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250" t="27259" r="21666" b="17926"/>
          <a:stretch>
            <a:fillRect/>
          </a:stretch>
        </p:blipFill>
        <p:spPr>
          <a:xfrm>
            <a:off x="2805636" y="893289"/>
            <a:ext cx="5924470" cy="320008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26A1C3F-2F7C-32C1-A2DE-E2B26B65156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749" t="25778" r="22167" b="17037"/>
          <a:stretch>
            <a:fillRect/>
          </a:stretch>
        </p:blipFill>
        <p:spPr>
          <a:xfrm>
            <a:off x="2408368" y="1228567"/>
            <a:ext cx="6058475" cy="341397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DAF6F9E-2F47-2A67-D996-777F73184B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500" t="21630" r="22083" b="21333"/>
          <a:stretch>
            <a:fillRect/>
          </a:stretch>
        </p:blipFill>
        <p:spPr>
          <a:xfrm>
            <a:off x="1668753" y="1451294"/>
            <a:ext cx="6429481" cy="359267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D33BD2D-3527-6239-DF41-A294EC510B0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666" t="21185" r="21666" b="21630"/>
          <a:stretch>
            <a:fillRect/>
          </a:stretch>
        </p:blipFill>
        <p:spPr>
          <a:xfrm>
            <a:off x="1300144" y="1551632"/>
            <a:ext cx="6617036" cy="349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79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86F5F9-3BB2-A391-E7C5-09377E318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41D25161-1525-A8A1-809D-BFC4E518CF8E}"/>
              </a:ext>
            </a:extLst>
          </p:cNvPr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A0D9A1F-941F-9167-6768-5D8F3518894D}"/>
              </a:ext>
            </a:extLst>
          </p:cNvPr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Progettazione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ed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elaborazione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Le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presentazioni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degli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studenti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delle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studentesse</a:t>
            </a:r>
            <a:endParaRPr lang="en-US" sz="17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C0BC3A05-31BF-50AE-C867-FA69CA3B8DAA}"/>
              </a:ext>
            </a:extLst>
          </p:cNvPr>
          <p:cNvSpPr/>
          <p:nvPr/>
        </p:nvSpPr>
        <p:spPr>
          <a:xfrm>
            <a:off x="274320" y="2039112"/>
            <a:ext cx="502920" cy="1261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414AA48B-893A-6E30-3F4C-782E6CB1C8AF}"/>
              </a:ext>
            </a:extLst>
          </p:cNvPr>
          <p:cNvSpPr/>
          <p:nvPr/>
        </p:nvSpPr>
        <p:spPr>
          <a:xfrm>
            <a:off x="5989320" y="987552"/>
            <a:ext cx="5029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4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585512E-F62F-A16B-7BFA-4BAC48668A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749" t="17778" r="20001" b="21185"/>
          <a:stretch>
            <a:fillRect/>
          </a:stretch>
        </p:blipFill>
        <p:spPr>
          <a:xfrm>
            <a:off x="160019" y="603694"/>
            <a:ext cx="4811911" cy="269729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831D785-3FCD-A36A-7D26-D32D735466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00" t="27704" r="19751" b="11259"/>
          <a:stretch>
            <a:fillRect/>
          </a:stretch>
        </p:blipFill>
        <p:spPr>
          <a:xfrm>
            <a:off x="388620" y="755902"/>
            <a:ext cx="5600700" cy="313944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EF461AA-EF78-33C9-405B-039288851A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83" t="25333" r="20167" b="14815"/>
          <a:stretch>
            <a:fillRect/>
          </a:stretch>
        </p:blipFill>
        <p:spPr>
          <a:xfrm>
            <a:off x="632460" y="987552"/>
            <a:ext cx="5909310" cy="324811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074B3CC-8E90-3F3B-B5DA-77C9403638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083" t="22222" r="19667" b="16740"/>
          <a:stretch>
            <a:fillRect/>
          </a:stretch>
        </p:blipFill>
        <p:spPr>
          <a:xfrm>
            <a:off x="891540" y="1123181"/>
            <a:ext cx="6202680" cy="347687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ACE0D23-622A-941D-C322-BF33268190E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750" t="21333" r="20000" b="16593"/>
          <a:stretch>
            <a:fillRect/>
          </a:stretch>
        </p:blipFill>
        <p:spPr>
          <a:xfrm>
            <a:off x="1091913" y="1325266"/>
            <a:ext cx="6261387" cy="356941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283398E-8896-B42D-EB68-3CE7D731D0A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8583" t="31852" r="20167" b="8296"/>
          <a:stretch>
            <a:fillRect/>
          </a:stretch>
        </p:blipFill>
        <p:spPr>
          <a:xfrm>
            <a:off x="1430142" y="1783997"/>
            <a:ext cx="6205935" cy="328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3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CA1093-F7BF-8715-B03F-2515FB6B3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50C3BB56-D402-080E-CD53-D8C3694784C8}"/>
              </a:ext>
            </a:extLst>
          </p:cNvPr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F436DAFB-BBF9-E2AF-3C79-7AF2FDD23231}"/>
              </a:ext>
            </a:extLst>
          </p:cNvPr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Progettazione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ed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elaborazione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Le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presentazioni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degli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studenti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delle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studentesse</a:t>
            </a:r>
            <a:endParaRPr lang="en-US" sz="17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65C9B79E-3D9D-3C20-DC52-71610180A5FA}"/>
              </a:ext>
            </a:extLst>
          </p:cNvPr>
          <p:cNvSpPr/>
          <p:nvPr/>
        </p:nvSpPr>
        <p:spPr>
          <a:xfrm>
            <a:off x="274320" y="2039112"/>
            <a:ext cx="502920" cy="1261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1618F14C-C050-BB0E-32DA-ACC25372CC01}"/>
              </a:ext>
            </a:extLst>
          </p:cNvPr>
          <p:cNvSpPr/>
          <p:nvPr/>
        </p:nvSpPr>
        <p:spPr>
          <a:xfrm>
            <a:off x="5989320" y="987552"/>
            <a:ext cx="5029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4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67796C0-B85B-1870-70BC-5E20C82D1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66" t="17334" r="22000" b="24592"/>
          <a:stretch>
            <a:fillRect/>
          </a:stretch>
        </p:blipFill>
        <p:spPr>
          <a:xfrm>
            <a:off x="2453639" y="579671"/>
            <a:ext cx="5938231" cy="338341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35831DC-7983-F0A5-C78A-7138CBE844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666" t="27259" r="22000" b="14666"/>
          <a:stretch>
            <a:fillRect/>
          </a:stretch>
        </p:blipFill>
        <p:spPr>
          <a:xfrm>
            <a:off x="2453638" y="755201"/>
            <a:ext cx="5844541" cy="333003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B7E0E7D-462A-FDFA-FF4F-DD2B0E03D5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583" t="28000" r="22083" b="14963"/>
          <a:stretch>
            <a:fillRect/>
          </a:stretch>
        </p:blipFill>
        <p:spPr>
          <a:xfrm>
            <a:off x="2359947" y="868513"/>
            <a:ext cx="5767380" cy="322738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90587D4-C762-D307-8A0A-BEA4CFBEF6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583" t="22816" r="21750" b="20591"/>
          <a:stretch>
            <a:fillRect/>
          </a:stretch>
        </p:blipFill>
        <p:spPr>
          <a:xfrm>
            <a:off x="2189095" y="1045215"/>
            <a:ext cx="5897133" cy="325535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348E362-6F6D-FF7E-E9B7-792F0CDF77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0750" t="24776" r="21667" b="17037"/>
          <a:stretch>
            <a:fillRect/>
          </a:stretch>
        </p:blipFill>
        <p:spPr>
          <a:xfrm>
            <a:off x="2018243" y="1211404"/>
            <a:ext cx="5906640" cy="335733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7680E51-7299-98FD-12A3-91C80C2137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583" t="22828" r="21833" b="20865"/>
          <a:stretch>
            <a:fillRect/>
          </a:stretch>
        </p:blipFill>
        <p:spPr>
          <a:xfrm>
            <a:off x="1744035" y="1364767"/>
            <a:ext cx="6179937" cy="339920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CDD531C-FAC2-B0D7-1232-11FE65F80E7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0583" t="20864" r="21583" b="22950"/>
          <a:stretch>
            <a:fillRect/>
          </a:stretch>
        </p:blipFill>
        <p:spPr>
          <a:xfrm>
            <a:off x="1418759" y="1560901"/>
            <a:ext cx="6179937" cy="337719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2547F92-27F3-C295-ABC2-A5D0FCC39D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0667" t="23999" r="21750" b="18985"/>
          <a:stretch>
            <a:fillRect/>
          </a:stretch>
        </p:blipFill>
        <p:spPr>
          <a:xfrm>
            <a:off x="876501" y="1742994"/>
            <a:ext cx="5752899" cy="320408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B11D6B3B-A494-2B69-C39F-CF7DFB04747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0833" t="34815" r="21833" b="7111"/>
          <a:stretch>
            <a:fillRect/>
          </a:stretch>
        </p:blipFill>
        <p:spPr>
          <a:xfrm>
            <a:off x="651510" y="1895092"/>
            <a:ext cx="5623494" cy="320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190E1C-8500-975D-83F1-3331408FD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9305E575-612F-13F0-EAED-631918EC7638}"/>
              </a:ext>
            </a:extLst>
          </p:cNvPr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CD79911-B19E-E810-ED94-5AAD330881D7}"/>
              </a:ext>
            </a:extLst>
          </p:cNvPr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Progettazione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ed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elaborazione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Le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presentazioni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degli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studenti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delle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studentesse</a:t>
            </a:r>
            <a:endParaRPr lang="en-US" sz="17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A9700855-A3E5-7639-08D4-AF600D59DFA7}"/>
              </a:ext>
            </a:extLst>
          </p:cNvPr>
          <p:cNvSpPr/>
          <p:nvPr/>
        </p:nvSpPr>
        <p:spPr>
          <a:xfrm>
            <a:off x="274320" y="2039112"/>
            <a:ext cx="502920" cy="1261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5E57EAE1-CF95-2B95-E364-F10FD5B80816}"/>
              </a:ext>
            </a:extLst>
          </p:cNvPr>
          <p:cNvSpPr/>
          <p:nvPr/>
        </p:nvSpPr>
        <p:spPr>
          <a:xfrm>
            <a:off x="5989320" y="987552"/>
            <a:ext cx="5029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4800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62677B8-192A-A630-F53F-2CC4D30DBC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66" t="17778" r="19750" b="21777"/>
          <a:stretch>
            <a:fillRect/>
          </a:stretch>
        </p:blipFill>
        <p:spPr>
          <a:xfrm>
            <a:off x="222986" y="634886"/>
            <a:ext cx="6781296" cy="374393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138B491-D2AE-242A-889B-C91A1C113C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750" t="24444" r="20250" b="14074"/>
          <a:stretch>
            <a:fillRect/>
          </a:stretch>
        </p:blipFill>
        <p:spPr>
          <a:xfrm>
            <a:off x="382502" y="788310"/>
            <a:ext cx="6797594" cy="363060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1BB91B4-A9F3-D4D2-2F72-B766988398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667" t="28741" r="20583" b="10814"/>
          <a:stretch>
            <a:fillRect/>
          </a:stretch>
        </p:blipFill>
        <p:spPr>
          <a:xfrm>
            <a:off x="541512" y="1008530"/>
            <a:ext cx="6391899" cy="36372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0619C11-56D4-5649-679B-49A0E955B5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250" t="18442" r="16250" b="13610"/>
          <a:stretch>
            <a:fillRect/>
          </a:stretch>
        </p:blipFill>
        <p:spPr>
          <a:xfrm>
            <a:off x="541512" y="1026527"/>
            <a:ext cx="6391900" cy="35664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8F634CB-B159-DE54-E4A3-6AA3CC1429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584" t="21037" r="18250" b="15703"/>
          <a:stretch>
            <a:fillRect/>
          </a:stretch>
        </p:blipFill>
        <p:spPr>
          <a:xfrm>
            <a:off x="696344" y="1137872"/>
            <a:ext cx="6483752" cy="359553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823A4C9-72F1-358E-12E5-1367D5AB8F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344" y="1092469"/>
            <a:ext cx="7114156" cy="389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4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Progettazione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ed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elaborazione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Role Play, Debate e Peer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Evalutation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1005840" y="713232"/>
            <a:ext cx="464515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14" name="Shape 12"/>
          <p:cNvSpPr/>
          <p:nvPr/>
        </p:nvSpPr>
        <p:spPr>
          <a:xfrm>
            <a:off x="274320" y="940308"/>
            <a:ext cx="502920" cy="3777996"/>
          </a:xfrm>
          <a:prstGeom prst="rect">
            <a:avLst/>
          </a:prstGeom>
          <a:solidFill>
            <a:srgbClr val="C07D2A"/>
          </a:solidFill>
          <a:ln w="12700">
            <a:solidFill>
              <a:srgbClr val="C07D2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 13"/>
          <p:cNvSpPr/>
          <p:nvPr/>
        </p:nvSpPr>
        <p:spPr>
          <a:xfrm>
            <a:off x="274320" y="3456432"/>
            <a:ext cx="502920" cy="1261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16" name="Shape 14"/>
          <p:cNvSpPr/>
          <p:nvPr/>
        </p:nvSpPr>
        <p:spPr>
          <a:xfrm>
            <a:off x="896112" y="1005840"/>
            <a:ext cx="4846320" cy="3712464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7" name="Shape 15"/>
          <p:cNvSpPr/>
          <p:nvPr/>
        </p:nvSpPr>
        <p:spPr>
          <a:xfrm>
            <a:off x="905256" y="940308"/>
            <a:ext cx="4846320" cy="36576"/>
          </a:xfrm>
          <a:prstGeom prst="rect">
            <a:avLst/>
          </a:prstGeom>
          <a:solidFill>
            <a:srgbClr val="C07D2A"/>
          </a:solidFill>
          <a:ln w="12700">
            <a:solidFill>
              <a:srgbClr val="C07D2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8" name="Text 16"/>
          <p:cNvSpPr/>
          <p:nvPr/>
        </p:nvSpPr>
        <p:spPr>
          <a:xfrm>
            <a:off x="1005840" y="1203960"/>
            <a:ext cx="4645152" cy="344119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b="1" dirty="0">
                <a:solidFill>
                  <a:srgbClr val="C07D2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Role Play, Debate e Peer Evaluation – Il </a:t>
            </a:r>
            <a:r>
              <a:rPr lang="en-US" b="1" dirty="0" err="1">
                <a:solidFill>
                  <a:srgbClr val="C07D2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dibattito</a:t>
            </a:r>
            <a:r>
              <a:rPr lang="en-US" b="1" dirty="0">
                <a:solidFill>
                  <a:srgbClr val="C07D2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politico 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Presentazione orale in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arengo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comunale</a:t>
            </a:r>
            <a:endParaRPr lang="en-US" dirty="0"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Debate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mediato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dalla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docente</a:t>
            </a:r>
            <a:endParaRPr lang="en-US" dirty="0"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Valutazione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incrociata secondo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griglia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condivisa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Costruzione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di alleanze per la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maggioranza</a:t>
            </a:r>
            <a:endParaRPr lang="en-US" dirty="0"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Spoglio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elettorale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(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punteggi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dalla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griglia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valutazione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Proposta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approvazione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liberazione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dei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servi</a:t>
            </a:r>
            <a:r>
              <a:rPr lang="en-US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della gleba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22" name="Text 20"/>
          <p:cNvSpPr/>
          <p:nvPr/>
        </p:nvSpPr>
        <p:spPr>
          <a:xfrm>
            <a:off x="5989320" y="987552"/>
            <a:ext cx="5029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4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2924159-BFF0-4EF9-8D06-6C612BAE7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464" y="646176"/>
            <a:ext cx="2871216" cy="43068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E8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4A7AB0"/>
          </a:solidFill>
          <a:ln w="12700">
            <a:solidFill>
              <a:srgbClr val="4A7AB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Peer evaluation –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Scheda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valutazione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274320" y="557784"/>
            <a:ext cx="8622792" cy="402336"/>
          </a:xfrm>
          <a:prstGeom prst="rect">
            <a:avLst/>
          </a:prstGeom>
          <a:solidFill>
            <a:srgbClr val="FFFFFF"/>
          </a:solidFill>
          <a:ln w="12700">
            <a:solidFill>
              <a:srgbClr val="DDD8D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5" name="Text 3"/>
          <p:cNvSpPr/>
          <p:nvPr/>
        </p:nvSpPr>
        <p:spPr>
          <a:xfrm>
            <a:off x="411480" y="477012"/>
            <a:ext cx="8412480" cy="4831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 </a:t>
            </a:r>
            <a:r>
              <a:rPr lang="en-US" sz="1300" b="1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valutato</a:t>
            </a:r>
            <a:r>
              <a:rPr lang="en-US" sz="1300" b="1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……………………………………                                                          Gruppo </a:t>
            </a:r>
            <a:r>
              <a:rPr lang="en-US" sz="1300" b="1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valutatore</a:t>
            </a:r>
            <a:r>
              <a:rPr lang="en-US" sz="1300" b="1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………………………………………. </a:t>
            </a:r>
            <a:endParaRPr lang="en-US" sz="1300" b="1" dirty="0"/>
          </a:p>
        </p:txBody>
      </p:sp>
      <p:sp>
        <p:nvSpPr>
          <p:cNvPr id="6" name="Shape 4"/>
          <p:cNvSpPr/>
          <p:nvPr/>
        </p:nvSpPr>
        <p:spPr>
          <a:xfrm>
            <a:off x="274320" y="1042416"/>
            <a:ext cx="4251960" cy="1627632"/>
          </a:xfrm>
          <a:prstGeom prst="rect">
            <a:avLst/>
          </a:prstGeom>
          <a:solidFill>
            <a:srgbClr val="FFFFFF"/>
          </a:solidFill>
          <a:ln w="12700">
            <a:solidFill>
              <a:srgbClr val="DDD8D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7" name="Shape 5"/>
          <p:cNvSpPr/>
          <p:nvPr/>
        </p:nvSpPr>
        <p:spPr>
          <a:xfrm>
            <a:off x="274320" y="1042416"/>
            <a:ext cx="4251960" cy="347472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6"/>
          <p:cNvSpPr/>
          <p:nvPr/>
        </p:nvSpPr>
        <p:spPr>
          <a:xfrm>
            <a:off x="347472" y="1042416"/>
            <a:ext cx="4160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A. Contenuto (0–10 punti)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402336" y="1444752"/>
            <a:ext cx="4032504" cy="1152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Chiarezza delle proposte</a:t>
            </a:r>
            <a:endParaRPr lang="en-US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Coerenza con il gruppo rappresentato</a:t>
            </a:r>
            <a:endParaRPr lang="en-US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Capacità di raggiungere gli obiettivi dichiarati</a:t>
            </a:r>
            <a:endParaRPr lang="en-US" sz="1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Shape 8"/>
          <p:cNvSpPr/>
          <p:nvPr/>
        </p:nvSpPr>
        <p:spPr>
          <a:xfrm>
            <a:off x="4663440" y="1042416"/>
            <a:ext cx="4251960" cy="1627632"/>
          </a:xfrm>
          <a:prstGeom prst="rect">
            <a:avLst/>
          </a:prstGeom>
          <a:solidFill>
            <a:srgbClr val="FFFFFF"/>
          </a:solidFill>
          <a:ln w="12700">
            <a:solidFill>
              <a:srgbClr val="DDD8D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1" name="Shape 9"/>
          <p:cNvSpPr/>
          <p:nvPr/>
        </p:nvSpPr>
        <p:spPr>
          <a:xfrm>
            <a:off x="4663440" y="1042416"/>
            <a:ext cx="4251960" cy="347472"/>
          </a:xfrm>
          <a:prstGeom prst="rect">
            <a:avLst/>
          </a:prstGeom>
          <a:solidFill>
            <a:srgbClr val="4A7AB0"/>
          </a:solidFill>
          <a:ln w="12700">
            <a:solidFill>
              <a:srgbClr val="4A7AB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2" name="Text 10"/>
          <p:cNvSpPr/>
          <p:nvPr/>
        </p:nvSpPr>
        <p:spPr>
          <a:xfrm>
            <a:off x="4736592" y="1042416"/>
            <a:ext cx="4160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B. Esposizione orale (0–10 punti)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4791456" y="1444752"/>
            <a:ext cx="4032504" cy="1152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Chiarezza e sicurezza</a:t>
            </a:r>
            <a:endParaRPr lang="en-US" sz="13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Uso </a:t>
            </a:r>
            <a:r>
              <a:rPr lang="en-US" sz="13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appropriato</a:t>
            </a: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del </a:t>
            </a:r>
            <a:r>
              <a:rPr lang="en-US" sz="13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linguaggio</a:t>
            </a:r>
            <a:endParaRPr lang="en-US" sz="1300" dirty="0"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Uso </a:t>
            </a:r>
            <a:r>
              <a:rPr lang="en-US" sz="13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appropriato</a:t>
            </a: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di termini </a:t>
            </a:r>
            <a:r>
              <a:rPr lang="en-US" sz="13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specifici</a:t>
            </a: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della </a:t>
            </a:r>
            <a:r>
              <a:rPr lang="en-US" sz="13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disciplina</a:t>
            </a: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o </a:t>
            </a:r>
            <a:r>
              <a:rPr lang="en-US" sz="13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tecnici</a:t>
            </a:r>
            <a:endParaRPr lang="en-US" sz="13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Capacità di coinvolgere l'arengo</a:t>
            </a:r>
            <a:endParaRPr lang="en-US" sz="1300" dirty="0"/>
          </a:p>
        </p:txBody>
      </p:sp>
      <p:sp>
        <p:nvSpPr>
          <p:cNvPr id="14" name="Shape 12"/>
          <p:cNvSpPr/>
          <p:nvPr/>
        </p:nvSpPr>
        <p:spPr>
          <a:xfrm>
            <a:off x="274320" y="2798064"/>
            <a:ext cx="4251960" cy="1627632"/>
          </a:xfrm>
          <a:prstGeom prst="rect">
            <a:avLst/>
          </a:prstGeom>
          <a:solidFill>
            <a:srgbClr val="FFFFFF"/>
          </a:solidFill>
          <a:ln w="12700">
            <a:solidFill>
              <a:srgbClr val="DDD8D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5" name="Shape 13"/>
          <p:cNvSpPr/>
          <p:nvPr/>
        </p:nvSpPr>
        <p:spPr>
          <a:xfrm>
            <a:off x="274320" y="2798064"/>
            <a:ext cx="4251960" cy="347472"/>
          </a:xfrm>
          <a:prstGeom prst="rect">
            <a:avLst/>
          </a:prstGeom>
          <a:solidFill>
            <a:srgbClr val="C07D2A"/>
          </a:solidFill>
          <a:ln w="12700">
            <a:solidFill>
              <a:srgbClr val="C07D2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6" name="Text 14"/>
          <p:cNvSpPr/>
          <p:nvPr/>
        </p:nvSpPr>
        <p:spPr>
          <a:xfrm>
            <a:off x="347472" y="2798064"/>
            <a:ext cx="4160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1E1E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C. Rappresentazione grafica (0–10 punti)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402336" y="3200400"/>
            <a:ext cx="4032504" cy="1152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Chiarezza visiva</a:t>
            </a:r>
            <a:endParaRPr lang="en-US" sz="13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Uso </a:t>
            </a:r>
            <a:r>
              <a:rPr lang="en-US" sz="13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efficace</a:t>
            </a: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di simboli, slogan, colori</a:t>
            </a:r>
            <a:endParaRPr lang="en-US" sz="13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Coerenza con il messaggio politico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4663440" y="2798064"/>
            <a:ext cx="4251960" cy="1627632"/>
          </a:xfrm>
          <a:prstGeom prst="rect">
            <a:avLst/>
          </a:prstGeom>
          <a:solidFill>
            <a:srgbClr val="FFFFFF"/>
          </a:solidFill>
          <a:ln w="12700">
            <a:solidFill>
              <a:srgbClr val="DDD8D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9" name="Shape 17"/>
          <p:cNvSpPr/>
          <p:nvPr/>
        </p:nvSpPr>
        <p:spPr>
          <a:xfrm>
            <a:off x="4663440" y="2798064"/>
            <a:ext cx="4251960" cy="347472"/>
          </a:xfrm>
          <a:prstGeom prst="rect">
            <a:avLst/>
          </a:prstGeom>
          <a:solidFill>
            <a:srgbClr val="6A4070"/>
          </a:solidFill>
          <a:ln w="12700">
            <a:solidFill>
              <a:srgbClr val="6A407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0" name="Text 18"/>
          <p:cNvSpPr/>
          <p:nvPr/>
        </p:nvSpPr>
        <p:spPr>
          <a:xfrm>
            <a:off x="4736592" y="2798064"/>
            <a:ext cx="4160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D. Interesse per il nostro gruppo (0–10 punti)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4791456" y="3200400"/>
            <a:ext cx="4032504" cy="11521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spcAft>
                <a:spcPts val="300"/>
              </a:spcAft>
              <a:buSzPct val="100000"/>
            </a:pP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Assegnare punti se:</a:t>
            </a:r>
            <a:endParaRPr lang="en-US" sz="13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Le proposte possono </a:t>
            </a:r>
            <a:r>
              <a:rPr lang="en-US" sz="13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portare</a:t>
            </a: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vantaggi</a:t>
            </a: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politici</a:t>
            </a: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o economici</a:t>
            </a:r>
            <a:endParaRPr lang="en-US" sz="1300" dirty="0"/>
          </a:p>
          <a:p>
            <a:pPr marL="342900" indent="-342900">
              <a:spcAft>
                <a:spcPts val="300"/>
              </a:spcAft>
              <a:buSzPct val="100000"/>
              <a:buChar char="•"/>
            </a:pP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Le proposte rispondono a principi condivisibili (</a:t>
            </a:r>
            <a:r>
              <a:rPr lang="en-US" sz="13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giustizia</a:t>
            </a:r>
            <a:r>
              <a:rPr lang="en-US" sz="13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, pace, dignità umana)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274320" y="4553712"/>
            <a:ext cx="7040880" cy="483108"/>
          </a:xfrm>
          <a:prstGeom prst="rect">
            <a:avLst/>
          </a:prstGeom>
          <a:solidFill>
            <a:srgbClr val="FFFFFF"/>
          </a:solidFill>
          <a:ln w="12700">
            <a:solidFill>
              <a:srgbClr val="DDD8D0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23" name="Text 21"/>
          <p:cNvSpPr/>
          <p:nvPr/>
        </p:nvSpPr>
        <p:spPr>
          <a:xfrm>
            <a:off x="411480" y="4553712"/>
            <a:ext cx="6858000" cy="48310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2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Spazio per </a:t>
            </a:r>
            <a:r>
              <a:rPr lang="en-US" sz="12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commenti</a:t>
            </a:r>
            <a:r>
              <a:rPr lang="en-US" sz="12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:   </a:t>
            </a:r>
            <a:r>
              <a:rPr lang="en-US" sz="12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Cosa ci ha convinto?   |   Cosa non ci ha convinto?   |   Quali alleanze sarebbero </a:t>
            </a:r>
            <a:r>
              <a:rPr lang="en-US" sz="12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possibili</a:t>
            </a:r>
            <a:r>
              <a:rPr lang="en-US" sz="12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? | Quali </a:t>
            </a:r>
            <a:r>
              <a:rPr lang="en-US" sz="12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iniziative</a:t>
            </a:r>
            <a:r>
              <a:rPr lang="en-US" sz="12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o </a:t>
            </a:r>
            <a:r>
              <a:rPr lang="en-US" sz="12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leggi</a:t>
            </a:r>
            <a:r>
              <a:rPr lang="en-US" sz="12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potremmo</a:t>
            </a:r>
            <a:r>
              <a:rPr lang="en-US" sz="12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promuovere</a:t>
            </a:r>
            <a:r>
              <a:rPr lang="en-US" sz="12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? </a:t>
            </a:r>
            <a:endParaRPr lang="en-US" sz="1200" dirty="0"/>
          </a:p>
        </p:txBody>
      </p:sp>
      <p:sp>
        <p:nvSpPr>
          <p:cNvPr id="24" name="Shape 22"/>
          <p:cNvSpPr/>
          <p:nvPr/>
        </p:nvSpPr>
        <p:spPr>
          <a:xfrm>
            <a:off x="7360920" y="4621530"/>
            <a:ext cx="1600200" cy="347472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5" name="Text 23"/>
          <p:cNvSpPr/>
          <p:nvPr/>
        </p:nvSpPr>
        <p:spPr>
          <a:xfrm>
            <a:off x="7360920" y="4621530"/>
            <a:ext cx="1600200" cy="34747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Totale ……/40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2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Valutazione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 - A · Presentazione scritta (campagna elettorale)</a:t>
            </a:r>
            <a:endParaRPr lang="en-US" sz="1700" dirty="0"/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638BE48C-4A4C-1253-9E01-4D867F7D7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865992"/>
              </p:ext>
            </p:extLst>
          </p:nvPr>
        </p:nvGraphicFramePr>
        <p:xfrm>
          <a:off x="152400" y="586741"/>
          <a:ext cx="8839200" cy="4443572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767840">
                  <a:extLst>
                    <a:ext uri="{9D8B030D-6E8A-4147-A177-3AD203B41FA5}">
                      <a16:colId xmlns:a16="http://schemas.microsoft.com/office/drawing/2014/main" val="3765392405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236387957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658135601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969509303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1374193555"/>
                    </a:ext>
                  </a:extLst>
                </a:gridCol>
              </a:tblGrid>
              <a:tr h="4072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300" b="1" dirty="0"/>
                        <a:t>Indicatori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300" b="1" dirty="0"/>
                        <a:t>Avanzato (9–10)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300" b="1" dirty="0"/>
                        <a:t>Intermedio (7–8)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300" b="1"/>
                        <a:t>Base (6)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300" b="1" dirty="0"/>
                        <a:t>In fase di acquisizione (&lt;6)</a:t>
                      </a:r>
                    </a:p>
                  </a:txBody>
                  <a:tcPr marL="19772" marR="19772" marT="9886" marB="9886" anchor="ctr"/>
                </a:tc>
                <a:extLst>
                  <a:ext uri="{0D108BD9-81ED-4DB2-BD59-A6C34878D82A}">
                    <a16:rowId xmlns:a16="http://schemas.microsoft.com/office/drawing/2014/main" val="3123312836"/>
                  </a:ext>
                </a:extLst>
              </a:tr>
              <a:tr h="7137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/>
                          </a:solidFill>
                        </a:rPr>
                        <a:t>Coerenza con il gruppo di riferimento</a:t>
                      </a:r>
                      <a:endParaRPr lang="it-IT" sz="1400">
                        <a:solidFill>
                          <a:schemeClr val="tx1"/>
                        </a:solidFill>
                      </a:endParaRP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</a:rPr>
                        <a:t>Proposte molto chiare e pienamente coerenti con interessi, valori e condizioni del gruppo rappresentato.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Proposte coerenti con il gruppo di riferimento, ma non sempre approfondite.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Coerenza parziale o semplificata con il gruppo rappresentato.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Scarsa o assente coerenza con il gruppo di riferimento.</a:t>
                      </a:r>
                    </a:p>
                  </a:txBody>
                  <a:tcPr marL="19772" marR="19772" marT="9886" marB="9886" anchor="ctr"/>
                </a:tc>
                <a:extLst>
                  <a:ext uri="{0D108BD9-81ED-4DB2-BD59-A6C34878D82A}">
                    <a16:rowId xmlns:a16="http://schemas.microsoft.com/office/drawing/2014/main" val="2434077275"/>
                  </a:ext>
                </a:extLst>
              </a:tr>
              <a:tr h="94316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/>
                          </a:solidFill>
                        </a:rPr>
                        <a:t>Comprensione del contesto storico-sociale</a:t>
                      </a:r>
                      <a:endParaRPr lang="it-IT" sz="1400">
                        <a:solidFill>
                          <a:schemeClr val="tx1"/>
                        </a:solidFill>
                      </a:endParaRP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</a:rPr>
                        <a:t>Ottima comprensione del sistema sociale, culturale, economico e politico dell'epoca; il contesto è utilizzato efficacemente per sostenere le proposte.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Buona comprensione del contesto, con qualche imprecisione.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Comprensione essenziale, con significative approssimazioni.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Comprensione assente o fortemente lacunosa del contesto storico-sociale.</a:t>
                      </a:r>
                    </a:p>
                  </a:txBody>
                  <a:tcPr marL="19772" marR="19772" marT="9886" marB="9886" anchor="ctr"/>
                </a:tc>
                <a:extLst>
                  <a:ext uri="{0D108BD9-81ED-4DB2-BD59-A6C34878D82A}">
                    <a16:rowId xmlns:a16="http://schemas.microsoft.com/office/drawing/2014/main" val="1706906698"/>
                  </a:ext>
                </a:extLst>
              </a:tr>
              <a:tr h="86669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Qualità delle proposte politiche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</a:rPr>
                        <a:t>Proposte articolate, realistiche, ben motivate e pienamente coerenti con il contesto storico e con gli interessi del gruppo rappresentato.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Proposte pertinenti e motivate, ma non sempre approfondite.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Proposte semplici o poco sviluppate.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Proposte vaghe, incoerenti o poco realistiche.</a:t>
                      </a:r>
                    </a:p>
                  </a:txBody>
                  <a:tcPr marL="19772" marR="19772" marT="9886" marB="9886" anchor="ctr"/>
                </a:tc>
                <a:extLst>
                  <a:ext uri="{0D108BD9-81ED-4DB2-BD59-A6C34878D82A}">
                    <a16:rowId xmlns:a16="http://schemas.microsoft.com/office/drawing/2014/main" val="716106094"/>
                  </a:ext>
                </a:extLst>
              </a:tr>
              <a:tr h="71374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/>
                          </a:solidFill>
                        </a:rPr>
                        <a:t>Chiarezza e organizzazione del contenuto</a:t>
                      </a:r>
                      <a:endParaRPr lang="it-IT" sz="1400">
                        <a:solidFill>
                          <a:schemeClr val="tx1"/>
                        </a:solidFill>
                      </a:endParaRP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</a:rPr>
                        <a:t>Presentazione ben strutturata, chiara, efficace e coerente con le finalità della campagna elettorale e del dibattito.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Struttura complessivamente chiara e funzionale alla presentazione delle proposte.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Struttura semplice ma poco ordinata o non sempre efficace.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Presentazione disorganizzata o difficile da seguire.</a:t>
                      </a:r>
                    </a:p>
                  </a:txBody>
                  <a:tcPr marL="19772" marR="19772" marT="9886" marB="9886" anchor="ctr"/>
                </a:tc>
                <a:extLst>
                  <a:ext uri="{0D108BD9-81ED-4DB2-BD59-A6C34878D82A}">
                    <a16:rowId xmlns:a16="http://schemas.microsoft.com/office/drawing/2014/main" val="1283320342"/>
                  </a:ext>
                </a:extLst>
              </a:tr>
              <a:tr h="79021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Efficacia comunicativa e adeguatezza del linguaggio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</a:rPr>
                        <a:t>Linguaggio appropriato al contesto e al ruolo assegnato, efficace, persuasivo e ricco di lessico specifico.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Linguaggio corretto e generalmente adeguato al contesto e alle finalità comunicative.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Linguaggio semplice ma comprensibile, con limitato uso del lessico specifico.</a:t>
                      </a:r>
                    </a:p>
                  </a:txBody>
                  <a:tcPr marL="19772" marR="19772" marT="9886" marB="988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Linguaggio poco appropriato al contesto, scorretto o poco comprensibile.</a:t>
                      </a:r>
                    </a:p>
                  </a:txBody>
                  <a:tcPr marL="19772" marR="19772" marT="9886" marB="9886" anchor="ctr"/>
                </a:tc>
                <a:extLst>
                  <a:ext uri="{0D108BD9-81ED-4DB2-BD59-A6C34878D82A}">
                    <a16:rowId xmlns:a16="http://schemas.microsoft.com/office/drawing/2014/main" val="9662681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2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Valutazione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· B · Esposizione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orale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(debate in arengo)</a:t>
            </a:r>
            <a:endParaRPr lang="en-US" sz="1700" dirty="0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F3707884-F90E-7143-0445-A2D451CEA3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958482"/>
              </p:ext>
            </p:extLst>
          </p:nvPr>
        </p:nvGraphicFramePr>
        <p:xfrm>
          <a:off x="160020" y="586740"/>
          <a:ext cx="8823960" cy="4488181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764792">
                  <a:extLst>
                    <a:ext uri="{9D8B030D-6E8A-4147-A177-3AD203B41FA5}">
                      <a16:colId xmlns:a16="http://schemas.microsoft.com/office/drawing/2014/main" val="453386923"/>
                    </a:ext>
                  </a:extLst>
                </a:gridCol>
                <a:gridCol w="1764792">
                  <a:extLst>
                    <a:ext uri="{9D8B030D-6E8A-4147-A177-3AD203B41FA5}">
                      <a16:colId xmlns:a16="http://schemas.microsoft.com/office/drawing/2014/main" val="3368085982"/>
                    </a:ext>
                  </a:extLst>
                </a:gridCol>
                <a:gridCol w="1764792">
                  <a:extLst>
                    <a:ext uri="{9D8B030D-6E8A-4147-A177-3AD203B41FA5}">
                      <a16:colId xmlns:a16="http://schemas.microsoft.com/office/drawing/2014/main" val="3653492727"/>
                    </a:ext>
                  </a:extLst>
                </a:gridCol>
                <a:gridCol w="1764792">
                  <a:extLst>
                    <a:ext uri="{9D8B030D-6E8A-4147-A177-3AD203B41FA5}">
                      <a16:colId xmlns:a16="http://schemas.microsoft.com/office/drawing/2014/main" val="1989011856"/>
                    </a:ext>
                  </a:extLst>
                </a:gridCol>
                <a:gridCol w="1764792">
                  <a:extLst>
                    <a:ext uri="{9D8B030D-6E8A-4147-A177-3AD203B41FA5}">
                      <a16:colId xmlns:a16="http://schemas.microsoft.com/office/drawing/2014/main" val="3305325541"/>
                    </a:ext>
                  </a:extLst>
                </a:gridCol>
              </a:tblGrid>
              <a:tr h="4591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/>
                        <a:t>Indicatori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/>
                        <a:t>Avanzato (9–10)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/>
                        <a:t> Intermedio (7–8)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/>
                        <a:t>Base (6)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/>
                        <a:t>In fase di acquisizione (&lt;6)</a:t>
                      </a:r>
                    </a:p>
                  </a:txBody>
                  <a:tcPr marL="25891" marR="25891" marT="12946" marB="12946" anchor="ctr"/>
                </a:tc>
                <a:extLst>
                  <a:ext uri="{0D108BD9-81ED-4DB2-BD59-A6C34878D82A}">
                    <a16:rowId xmlns:a16="http://schemas.microsoft.com/office/drawing/2014/main" val="1844446486"/>
                  </a:ext>
                </a:extLst>
              </a:tr>
              <a:tr h="846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/>
                          </a:solidFill>
                        </a:rPr>
                        <a:t>Chiarezza espositiva</a:t>
                      </a:r>
                      <a:endParaRPr lang="it-IT" sz="1400">
                        <a:solidFill>
                          <a:schemeClr val="tx1"/>
                        </a:solidFill>
                      </a:endParaRP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Espone in modo chiaro, sicuro e ben organizzato.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Espone con chiarezza, pur con qualche incertezza.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Espone in modo semplice e si appoggia significativamente alla presentazione.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Espone in modo confuso o incompleto, legge integralmente i contenuti della presentazione.</a:t>
                      </a:r>
                    </a:p>
                  </a:txBody>
                  <a:tcPr marL="25891" marR="25891" marT="12946" marB="12946" anchor="ctr"/>
                </a:tc>
                <a:extLst>
                  <a:ext uri="{0D108BD9-81ED-4DB2-BD59-A6C34878D82A}">
                    <a16:rowId xmlns:a16="http://schemas.microsoft.com/office/drawing/2014/main" val="685040153"/>
                  </a:ext>
                </a:extLst>
              </a:tr>
              <a:tr h="846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/>
                          </a:solidFill>
                        </a:rPr>
                        <a:t>Padronanza dei contenuti</a:t>
                      </a:r>
                      <a:endParaRPr lang="it-IT" sz="1400">
                        <a:solidFill>
                          <a:schemeClr val="tx1"/>
                        </a:solidFill>
                      </a:endParaRP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Ottima conoscenza dei contenuti e piena consapevolezza del ruolo del gruppo rappresentato.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Buona conoscenza dei contenuti.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Conoscenza essenziale dei contenuti, senza particolari capacità di contestualizzazione.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Conoscenze frammentarie e scarse capacità di contestualizzazione.</a:t>
                      </a:r>
                    </a:p>
                  </a:txBody>
                  <a:tcPr marL="25891" marR="25891" marT="12946" marB="12946" anchor="ctr"/>
                </a:tc>
                <a:extLst>
                  <a:ext uri="{0D108BD9-81ED-4DB2-BD59-A6C34878D82A}">
                    <a16:rowId xmlns:a16="http://schemas.microsoft.com/office/drawing/2014/main" val="1254331500"/>
                  </a:ext>
                </a:extLst>
              </a:tr>
              <a:tr h="7448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/>
                          </a:solidFill>
                        </a:rPr>
                        <a:t>Capacità argomentativa</a:t>
                      </a:r>
                      <a:endParaRPr lang="it-IT" sz="1400">
                        <a:solidFill>
                          <a:schemeClr val="tx1"/>
                        </a:solidFill>
                      </a:endParaRP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Argomenta e difende le proprie idee in modo articolato, coerente ed efficace.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Argomenta in modo semplice ma efficace.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Argomenta con difficoltà.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Non riesce ad argomentare le proprie posizioni.</a:t>
                      </a:r>
                    </a:p>
                  </a:txBody>
                  <a:tcPr marL="25891" marR="25891" marT="12946" marB="12946" anchor="ctr"/>
                </a:tc>
                <a:extLst>
                  <a:ext uri="{0D108BD9-81ED-4DB2-BD59-A6C34878D82A}">
                    <a16:rowId xmlns:a16="http://schemas.microsoft.com/office/drawing/2014/main" val="554475875"/>
                  </a:ext>
                </a:extLst>
              </a:tr>
              <a:tr h="84643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>
                          <a:solidFill>
                            <a:schemeClr val="tx1"/>
                          </a:solidFill>
                        </a:rPr>
                        <a:t>Interazione con i pari e risposta alle domande</a:t>
                      </a:r>
                      <a:endParaRPr lang="it-IT" sz="1400">
                        <a:solidFill>
                          <a:schemeClr val="tx1"/>
                        </a:solidFill>
                      </a:endParaRP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Risponde in modo ampio, pertinente e critico; dimostra capacità di ascolto e confronto.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Risponde in modo adeguato alle domande e alle osservazioni.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Fornisce risposte semplici o parziali.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Non risponde o fornisce risposte non pertinenti.</a:t>
                      </a:r>
                    </a:p>
                  </a:txBody>
                  <a:tcPr marL="25891" marR="25891" marT="12946" marB="12946" anchor="ctr"/>
                </a:tc>
                <a:extLst>
                  <a:ext uri="{0D108BD9-81ED-4DB2-BD59-A6C34878D82A}">
                    <a16:rowId xmlns:a16="http://schemas.microsoft.com/office/drawing/2014/main" val="523169305"/>
                  </a:ext>
                </a:extLst>
              </a:tr>
              <a:tr h="74485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</a:rPr>
                        <a:t>Partecipazione e coinvolgimento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Partecipazione attiva, propositiva e consapevole durante il dibattito.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Partecipa in modo adeguato, pur senza prendere particolari iniziative.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>
                          <a:solidFill>
                            <a:schemeClr val="tx1"/>
                          </a:solidFill>
                        </a:rPr>
                        <a:t>Partecipa senza prendere iniziative.</a:t>
                      </a:r>
                    </a:p>
                  </a:txBody>
                  <a:tcPr marL="25891" marR="25891" marT="12946" marB="12946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it-IT" sz="1100" dirty="0">
                          <a:solidFill>
                            <a:schemeClr val="tx1"/>
                          </a:solidFill>
                        </a:rPr>
                        <a:t>Partecipa solo dietro costante sollecitazione.</a:t>
                      </a:r>
                    </a:p>
                  </a:txBody>
                  <a:tcPr marL="25891" marR="25891" marT="12946" marB="12946" anchor="ctr"/>
                </a:tc>
                <a:extLst>
                  <a:ext uri="{0D108BD9-81ED-4DB2-BD59-A6C34878D82A}">
                    <a16:rowId xmlns:a16="http://schemas.microsoft.com/office/drawing/2014/main" val="125710688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C3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52A074"/>
          </a:solidFill>
          <a:ln w="12700">
            <a:solidFill>
              <a:srgbClr val="52A07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Conclusioni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criticità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punti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forza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3461004" y="621792"/>
            <a:ext cx="2673096" cy="4407408"/>
          </a:xfrm>
          <a:prstGeom prst="rect">
            <a:avLst/>
          </a:prstGeom>
          <a:solidFill>
            <a:srgbClr val="1E3028"/>
          </a:solidFill>
          <a:ln w="12700">
            <a:solidFill>
              <a:srgbClr val="A0403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3461004" y="621792"/>
            <a:ext cx="2673096" cy="402336"/>
          </a:xfrm>
          <a:prstGeom prst="rect">
            <a:avLst/>
          </a:prstGeom>
          <a:solidFill>
            <a:srgbClr val="A04030"/>
          </a:solidFill>
          <a:ln w="12700">
            <a:solidFill>
              <a:srgbClr val="A04030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7" name="Text 4"/>
          <p:cNvSpPr/>
          <p:nvPr/>
        </p:nvSpPr>
        <p:spPr>
          <a:xfrm>
            <a:off x="3520440" y="621792"/>
            <a:ext cx="269748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Criticità incontrate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3520440" y="1097280"/>
            <a:ext cx="2478024" cy="338404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6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Gestione dei tempi di preparazione della campagna elettorale</a:t>
            </a:r>
            <a:endParaRPr lang="en-US" sz="1600" dirty="0"/>
          </a:p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6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Monitoraggio</a:t>
            </a:r>
            <a:r>
              <a:rPr lang="en-US" sz="16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del </a:t>
            </a:r>
            <a:r>
              <a:rPr lang="en-US" sz="16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lavoro</a:t>
            </a:r>
            <a:r>
              <a:rPr lang="en-US" sz="16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6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dell’impegno</a:t>
            </a:r>
            <a:r>
              <a:rPr lang="en-US" sz="16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individuale</a:t>
            </a:r>
            <a:r>
              <a:rPr lang="en-US" sz="16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all’interno</a:t>
            </a:r>
            <a:r>
              <a:rPr lang="en-US" sz="16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del </a:t>
            </a:r>
            <a:r>
              <a:rPr lang="en-US" sz="16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</a:t>
            </a:r>
            <a:r>
              <a:rPr lang="en-US" sz="16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6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Calibrazione</a:t>
            </a:r>
            <a:r>
              <a:rPr lang="en-US" sz="16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del ruolo di mediatore durante il debate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6277356" y="621792"/>
            <a:ext cx="2697480" cy="4407408"/>
          </a:xfrm>
          <a:prstGeom prst="rect">
            <a:avLst/>
          </a:prstGeom>
          <a:solidFill>
            <a:srgbClr val="1E3028"/>
          </a:solidFill>
          <a:ln w="12700">
            <a:solidFill>
              <a:srgbClr val="52A074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0" name="Shape 7"/>
          <p:cNvSpPr/>
          <p:nvPr/>
        </p:nvSpPr>
        <p:spPr>
          <a:xfrm>
            <a:off x="6277356" y="621792"/>
            <a:ext cx="2697480" cy="402336"/>
          </a:xfrm>
          <a:prstGeom prst="rect">
            <a:avLst/>
          </a:prstGeom>
          <a:solidFill>
            <a:srgbClr val="52A074"/>
          </a:solidFill>
          <a:ln w="12700">
            <a:solidFill>
              <a:srgbClr val="52A07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6336792" y="617220"/>
            <a:ext cx="269748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500" b="1" dirty="0" err="1">
                <a:solidFill>
                  <a:srgbClr val="1E1E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Punti</a:t>
            </a:r>
            <a:r>
              <a:rPr lang="en-US" sz="1500" b="1" dirty="0">
                <a:solidFill>
                  <a:srgbClr val="1E1E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forza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6387084" y="1097280"/>
            <a:ext cx="2478024" cy="38404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spcAft>
                <a:spcPts val="7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Alta motivazione: il role play ha favorito l'immedesimazione e la riflessione sui diritti</a:t>
            </a:r>
            <a:endParaRPr lang="en-US" sz="1400" dirty="0"/>
          </a:p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Competenze storiche, argomentative e digitali attivate in modo integrato</a:t>
            </a:r>
            <a:endParaRPr lang="en-US" sz="1400" dirty="0"/>
          </a:p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Risultati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coerenti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non solo con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processi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storici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ma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anche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rispetto alle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competenze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Educazione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civica</a:t>
            </a:r>
            <a:endParaRPr lang="en-US" sz="1400" dirty="0">
              <a:solidFill>
                <a:srgbClr val="C8E0D0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342900" indent="-342900">
              <a:spcAft>
                <a:spcPts val="700"/>
              </a:spcAft>
              <a:buSzPct val="100000"/>
              <a:buChar char="•"/>
            </a:pP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Verticalità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della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riflessione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sui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diritti</a:t>
            </a:r>
            <a:endParaRPr lang="en-US" sz="1400" dirty="0">
              <a:solidFill>
                <a:srgbClr val="C8E0D0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5034881-F2FE-5732-CA8E-92646F6FC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92" y="617220"/>
            <a:ext cx="3035808" cy="43795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Contenuti</a:t>
            </a:r>
            <a:endParaRPr lang="en-US" sz="1700" dirty="0"/>
          </a:p>
        </p:txBody>
      </p:sp>
      <p:pic>
        <p:nvPicPr>
          <p:cNvPr id="4" name="Image 0" descr="/home/claude/img_ornament2.png"/>
          <p:cNvPicPr>
            <a:picLocks noChangeAspect="1"/>
          </p:cNvPicPr>
          <p:nvPr/>
        </p:nvPicPr>
        <p:blipFill>
          <a:blip r:embed="rId3">
            <a:alphaModFix amt="22000"/>
          </a:blip>
          <a:stretch>
            <a:fillRect/>
          </a:stretch>
        </p:blipFill>
        <p:spPr>
          <a:xfrm>
            <a:off x="6949440" y="548640"/>
            <a:ext cx="1920240" cy="192024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65760" y="658368"/>
            <a:ext cx="4206240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365760" y="658368"/>
            <a:ext cx="594360" cy="86868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Text 4"/>
          <p:cNvSpPr/>
          <p:nvPr/>
        </p:nvSpPr>
        <p:spPr>
          <a:xfrm>
            <a:off x="365760" y="658368"/>
            <a:ext cx="5943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01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1078992" y="713232"/>
            <a:ext cx="3383280" cy="7589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Analisi del contesto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365760" y="1709928"/>
            <a:ext cx="4206240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0" name="Shape 7"/>
          <p:cNvSpPr/>
          <p:nvPr/>
        </p:nvSpPr>
        <p:spPr>
          <a:xfrm>
            <a:off x="365760" y="1709928"/>
            <a:ext cx="594360" cy="868680"/>
          </a:xfrm>
          <a:prstGeom prst="rect">
            <a:avLst/>
          </a:prstGeom>
          <a:solidFill>
            <a:srgbClr val="4A7AB0"/>
          </a:solidFill>
          <a:ln w="12700">
            <a:solidFill>
              <a:srgbClr val="4A7AB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365760" y="1709928"/>
            <a:ext cx="5943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02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1078992" y="1764792"/>
            <a:ext cx="3383280" cy="7589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Obiettivi di apprendimento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365760" y="2761488"/>
            <a:ext cx="4206240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4" name="Shape 11"/>
          <p:cNvSpPr/>
          <p:nvPr/>
        </p:nvSpPr>
        <p:spPr>
          <a:xfrm>
            <a:off x="365760" y="2761488"/>
            <a:ext cx="594360" cy="868680"/>
          </a:xfrm>
          <a:prstGeom prst="rect">
            <a:avLst/>
          </a:prstGeom>
          <a:solidFill>
            <a:srgbClr val="C07D2A"/>
          </a:solidFill>
          <a:ln w="12700">
            <a:solidFill>
              <a:srgbClr val="C07D2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5" name="Text 12"/>
          <p:cNvSpPr/>
          <p:nvPr/>
        </p:nvSpPr>
        <p:spPr>
          <a:xfrm>
            <a:off x="365760" y="2761488"/>
            <a:ext cx="5943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03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1078992" y="2816352"/>
            <a:ext cx="3383280" cy="7589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Traguardi</a:t>
            </a:r>
            <a:r>
              <a:rPr lang="en-US" sz="16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per lo </a:t>
            </a:r>
            <a:r>
              <a:rPr lang="en-US" sz="16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sviluppo</a:t>
            </a:r>
            <a:r>
              <a:rPr lang="en-US" sz="16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delle </a:t>
            </a:r>
            <a:r>
              <a:rPr lang="en-US" sz="16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competenze</a:t>
            </a:r>
            <a:endParaRPr lang="en-US" sz="1600" dirty="0"/>
          </a:p>
        </p:txBody>
      </p:sp>
      <p:sp>
        <p:nvSpPr>
          <p:cNvPr id="17" name="Shape 14"/>
          <p:cNvSpPr/>
          <p:nvPr/>
        </p:nvSpPr>
        <p:spPr>
          <a:xfrm>
            <a:off x="365760" y="3813048"/>
            <a:ext cx="4206240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8" name="Shape 15"/>
          <p:cNvSpPr/>
          <p:nvPr/>
        </p:nvSpPr>
        <p:spPr>
          <a:xfrm>
            <a:off x="365760" y="3813048"/>
            <a:ext cx="594360" cy="868680"/>
          </a:xfrm>
          <a:prstGeom prst="rect">
            <a:avLst/>
          </a:prstGeom>
          <a:solidFill>
            <a:srgbClr val="6A4070"/>
          </a:solidFill>
          <a:ln w="12700">
            <a:solidFill>
              <a:srgbClr val="6A407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9" name="Text 16"/>
          <p:cNvSpPr/>
          <p:nvPr/>
        </p:nvSpPr>
        <p:spPr>
          <a:xfrm>
            <a:off x="365760" y="3813048"/>
            <a:ext cx="5943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04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1078992" y="3867912"/>
            <a:ext cx="3383280" cy="7589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Mediazioni didattiche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4800600" y="658368"/>
            <a:ext cx="4206240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2" name="Shape 19"/>
          <p:cNvSpPr/>
          <p:nvPr/>
        </p:nvSpPr>
        <p:spPr>
          <a:xfrm>
            <a:off x="4800600" y="658368"/>
            <a:ext cx="594360" cy="86868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3" name="Text 20"/>
          <p:cNvSpPr/>
          <p:nvPr/>
        </p:nvSpPr>
        <p:spPr>
          <a:xfrm>
            <a:off x="4800600" y="658368"/>
            <a:ext cx="5943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05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5513832" y="713232"/>
            <a:ext cx="3383280" cy="7589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Progettazione</a:t>
            </a:r>
            <a:r>
              <a:rPr lang="en-US" sz="16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6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realizzazione</a:t>
            </a:r>
            <a:endParaRPr lang="en-US" sz="1600" dirty="0"/>
          </a:p>
        </p:txBody>
      </p:sp>
      <p:sp>
        <p:nvSpPr>
          <p:cNvPr id="25" name="Shape 22"/>
          <p:cNvSpPr/>
          <p:nvPr/>
        </p:nvSpPr>
        <p:spPr>
          <a:xfrm>
            <a:off x="4800600" y="1709928"/>
            <a:ext cx="4206240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6" name="Shape 23"/>
          <p:cNvSpPr/>
          <p:nvPr/>
        </p:nvSpPr>
        <p:spPr>
          <a:xfrm>
            <a:off x="4800600" y="1709928"/>
            <a:ext cx="594360" cy="868680"/>
          </a:xfrm>
          <a:prstGeom prst="rect">
            <a:avLst/>
          </a:prstGeom>
          <a:solidFill>
            <a:srgbClr val="A04030"/>
          </a:solidFill>
          <a:ln w="12700">
            <a:solidFill>
              <a:srgbClr val="A0403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27" name="Text 24"/>
          <p:cNvSpPr/>
          <p:nvPr/>
        </p:nvSpPr>
        <p:spPr>
          <a:xfrm>
            <a:off x="4800600" y="1709928"/>
            <a:ext cx="5943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06</a:t>
            </a:r>
            <a:endParaRPr lang="en-US" sz="1800" dirty="0"/>
          </a:p>
        </p:txBody>
      </p:sp>
      <p:sp>
        <p:nvSpPr>
          <p:cNvPr id="28" name="Text 25"/>
          <p:cNvSpPr/>
          <p:nvPr/>
        </p:nvSpPr>
        <p:spPr>
          <a:xfrm>
            <a:off x="5513832" y="1764792"/>
            <a:ext cx="3383280" cy="7589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Valutazione</a:t>
            </a:r>
            <a:r>
              <a:rPr lang="en-US" sz="16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600" dirty="0"/>
          </a:p>
        </p:txBody>
      </p:sp>
      <p:sp>
        <p:nvSpPr>
          <p:cNvPr id="29" name="Shape 26"/>
          <p:cNvSpPr/>
          <p:nvPr/>
        </p:nvSpPr>
        <p:spPr>
          <a:xfrm>
            <a:off x="4800600" y="2761488"/>
            <a:ext cx="4206240" cy="868680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30" name="Shape 27"/>
          <p:cNvSpPr/>
          <p:nvPr/>
        </p:nvSpPr>
        <p:spPr>
          <a:xfrm>
            <a:off x="4800600" y="2761488"/>
            <a:ext cx="594360" cy="868680"/>
          </a:xfrm>
          <a:prstGeom prst="rect">
            <a:avLst/>
          </a:prstGeom>
          <a:solidFill>
            <a:srgbClr val="C07D2A"/>
          </a:solidFill>
          <a:ln w="12700">
            <a:solidFill>
              <a:srgbClr val="C07D2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1" name="Text 28"/>
          <p:cNvSpPr/>
          <p:nvPr/>
        </p:nvSpPr>
        <p:spPr>
          <a:xfrm>
            <a:off x="4800600" y="2761488"/>
            <a:ext cx="594360" cy="8686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8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07</a:t>
            </a:r>
            <a:endParaRPr lang="en-US" sz="1800" dirty="0"/>
          </a:p>
        </p:txBody>
      </p:sp>
      <p:sp>
        <p:nvSpPr>
          <p:cNvPr id="32" name="Text 29"/>
          <p:cNvSpPr/>
          <p:nvPr/>
        </p:nvSpPr>
        <p:spPr>
          <a:xfrm>
            <a:off x="5513832" y="2816352"/>
            <a:ext cx="3383280" cy="75895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Conclusioni</a:t>
            </a:r>
            <a:r>
              <a:rPr lang="en-US" sz="16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  <a:r>
              <a:rPr lang="en-US" sz="16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criticità</a:t>
            </a:r>
            <a:r>
              <a:rPr lang="en-US" sz="16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6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punti</a:t>
            </a:r>
            <a:r>
              <a:rPr lang="en-US" sz="16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forza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2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Analisi del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contesto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320040" y="617220"/>
            <a:ext cx="4991100" cy="4434840"/>
          </a:xfrm>
          <a:prstGeom prst="rect">
            <a:avLst/>
          </a:prstGeom>
          <a:solidFill>
            <a:srgbClr val="FFFFFF"/>
          </a:solidFill>
          <a:ln w="12700">
            <a:solidFill>
              <a:srgbClr val="DDD8D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r>
              <a:rPr lang="it-IT" b="1" dirty="0"/>
              <a:t>Istituto: </a:t>
            </a:r>
            <a:r>
              <a:rPr lang="it-IT" dirty="0"/>
              <a:t>I.I.S. ‘’Bassi-</a:t>
            </a:r>
            <a:r>
              <a:rPr lang="it-IT" dirty="0" err="1"/>
              <a:t>Burgatti</a:t>
            </a:r>
            <a:r>
              <a:rPr lang="it-IT" dirty="0"/>
              <a:t>’’ di Cento (FE)</a:t>
            </a:r>
          </a:p>
          <a:p>
            <a:r>
              <a:rPr lang="it-IT" b="1" dirty="0"/>
              <a:t>Settore</a:t>
            </a:r>
            <a:r>
              <a:rPr lang="it-IT" dirty="0"/>
              <a:t>: Tecnologico</a:t>
            </a:r>
          </a:p>
          <a:p>
            <a:r>
              <a:rPr lang="it-IT" b="1" dirty="0"/>
              <a:t>Indirizzo</a:t>
            </a:r>
            <a:r>
              <a:rPr lang="it-IT" dirty="0"/>
              <a:t>: Automazione</a:t>
            </a:r>
          </a:p>
          <a:p>
            <a:r>
              <a:rPr lang="it-IT" b="1" dirty="0"/>
              <a:t>Classe</a:t>
            </a:r>
            <a:r>
              <a:rPr lang="it-IT" dirty="0"/>
              <a:t>: 3H </a:t>
            </a:r>
          </a:p>
          <a:p>
            <a:endParaRPr lang="it-IT" dirty="0"/>
          </a:p>
          <a:p>
            <a:r>
              <a:rPr lang="it-IT" b="1" dirty="0"/>
              <a:t>Studenti/esse</a:t>
            </a:r>
            <a:r>
              <a:rPr lang="it-IT" dirty="0"/>
              <a:t>: 24 </a:t>
            </a:r>
          </a:p>
          <a:p>
            <a:r>
              <a:rPr lang="it-IT" b="1" dirty="0"/>
              <a:t>di cui</a:t>
            </a:r>
            <a:r>
              <a:rPr lang="it-IT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5 con DSA ( per i quali viene predisposto un PDP ai sensi della L. 170/2010)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1 con BES (per il quale viene predisposto un PDP ai sensi della C.M. 8/2013)</a:t>
            </a:r>
          </a:p>
          <a:p>
            <a:endParaRPr lang="it-IT" b="1" dirty="0"/>
          </a:p>
          <a:p>
            <a:r>
              <a:rPr lang="it-IT" b="1" dirty="0" err="1"/>
              <a:t>UdA</a:t>
            </a:r>
            <a:r>
              <a:rPr lang="it-IT" b="1" dirty="0"/>
              <a:t> di Educazione Civica</a:t>
            </a:r>
          </a:p>
          <a:p>
            <a:r>
              <a:rPr lang="it-IT" b="1" dirty="0"/>
              <a:t>Discipline coinvolte:</a:t>
            </a:r>
            <a:r>
              <a:rPr lang="it-IT" dirty="0"/>
              <a:t> Lingua e Letteratura Italiana, Storia, Lingua Inglese</a:t>
            </a:r>
          </a:p>
          <a:p>
            <a:r>
              <a:rPr lang="it-IT" b="1" dirty="0"/>
              <a:t>Durata</a:t>
            </a:r>
            <a:r>
              <a:rPr lang="it-IT" dirty="0"/>
              <a:t>: 7 h</a:t>
            </a:r>
          </a:p>
          <a:p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2A1412F-5F7A-602B-C569-88B8B2385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20" y="617221"/>
            <a:ext cx="3095394" cy="44348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E8F0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4A7AB0"/>
          </a:solidFill>
          <a:ln w="12700">
            <a:solidFill>
              <a:srgbClr val="4A7AB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Obiettivi di apprendimento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274320" y="594360"/>
            <a:ext cx="2788920" cy="4297680"/>
          </a:xfrm>
          <a:prstGeom prst="rect">
            <a:avLst/>
          </a:prstGeom>
          <a:solidFill>
            <a:srgbClr val="FFFFFF"/>
          </a:solidFill>
          <a:ln w="12700">
            <a:solidFill>
              <a:srgbClr val="DDD8D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274320" y="594360"/>
            <a:ext cx="2788920" cy="438912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Text 4"/>
          <p:cNvSpPr/>
          <p:nvPr/>
        </p:nvSpPr>
        <p:spPr>
          <a:xfrm>
            <a:off x="347472" y="594360"/>
            <a:ext cx="2697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Lingua e </a:t>
            </a:r>
            <a:r>
              <a:rPr lang="en-US" sz="13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Letteratura</a:t>
            </a: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italiana</a:t>
            </a: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· Storia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402336" y="1097280"/>
            <a:ext cx="2587752" cy="3794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171450" indent="-171450">
              <a:spcAft>
                <a:spcPts val="5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Padroneggiare gli strumenti espressivi e argomentativi per gestire l'interazione comunicativa verbale in vari contesti</a:t>
            </a:r>
            <a:endParaRPr lang="en-US" sz="1200" dirty="0"/>
          </a:p>
          <a:p>
            <a:pPr marL="171450" indent="-171450">
              <a:spcAft>
                <a:spcPts val="5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Leggere, comprendere e interpretare testi scritti di </a:t>
            </a:r>
            <a:r>
              <a:rPr lang="en-US" sz="12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vario</a:t>
            </a:r>
            <a:r>
              <a:rPr lang="en-US" sz="12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tipo</a:t>
            </a:r>
            <a:endParaRPr lang="en-US" sz="1200" dirty="0"/>
          </a:p>
          <a:p>
            <a:pPr marL="171450" indent="-171450">
              <a:spcAft>
                <a:spcPts val="5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Produrre testi di vario tipo in relazione ai differenti scopi comunicativi (testi argomentativi, script del debate)</a:t>
            </a:r>
            <a:endParaRPr lang="en-US" sz="1200" dirty="0"/>
          </a:p>
          <a:p>
            <a:pPr marL="171450" indent="-171450">
              <a:spcAft>
                <a:spcPts val="5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Comprendere il cambiamento storico in dimensione diacronica e sincronica: confronto tra epoche e aree culturali</a:t>
            </a:r>
            <a:endParaRPr lang="en-US" sz="1200" dirty="0"/>
          </a:p>
          <a:p>
            <a:pPr marL="171450" indent="-171450">
              <a:spcAft>
                <a:spcPts val="5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Utilizzare gli strumenti fondamentali per una fruizione consapevole del </a:t>
            </a:r>
            <a:r>
              <a:rPr lang="en-US" sz="12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patrimonio</a:t>
            </a:r>
            <a:r>
              <a:rPr lang="en-US" sz="12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culturale</a:t>
            </a:r>
            <a:endParaRPr lang="en-US" sz="1200" dirty="0"/>
          </a:p>
        </p:txBody>
      </p:sp>
      <p:sp>
        <p:nvSpPr>
          <p:cNvPr id="8" name="Shape 6"/>
          <p:cNvSpPr/>
          <p:nvPr/>
        </p:nvSpPr>
        <p:spPr>
          <a:xfrm>
            <a:off x="3182112" y="594360"/>
            <a:ext cx="2788920" cy="4297680"/>
          </a:xfrm>
          <a:prstGeom prst="rect">
            <a:avLst/>
          </a:prstGeom>
          <a:solidFill>
            <a:srgbClr val="FFFFFF"/>
          </a:solidFill>
          <a:ln w="12700">
            <a:solidFill>
              <a:srgbClr val="DDD8D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9" name="Shape 7"/>
          <p:cNvSpPr/>
          <p:nvPr/>
        </p:nvSpPr>
        <p:spPr>
          <a:xfrm>
            <a:off x="3182112" y="594360"/>
            <a:ext cx="2788920" cy="438912"/>
          </a:xfrm>
          <a:prstGeom prst="rect">
            <a:avLst/>
          </a:prstGeom>
          <a:solidFill>
            <a:srgbClr val="4A7AB0"/>
          </a:solidFill>
          <a:ln w="12700">
            <a:solidFill>
              <a:srgbClr val="4A7AB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Text 8"/>
          <p:cNvSpPr/>
          <p:nvPr/>
        </p:nvSpPr>
        <p:spPr>
          <a:xfrm>
            <a:off x="3255264" y="594360"/>
            <a:ext cx="2697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Educazione Civica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3310128" y="1097280"/>
            <a:ext cx="2587752" cy="3794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spcAft>
                <a:spcPts val="5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Conoscere i principi su cui si fonda la </a:t>
            </a:r>
            <a:r>
              <a:rPr lang="en-US" sz="13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convivenza</a:t>
            </a:r>
            <a:r>
              <a:rPr lang="en-US" sz="13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civile: regola, norma, diritto, dovere, rappresentanza, </a:t>
            </a:r>
            <a:r>
              <a:rPr lang="en-US" sz="13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votazione</a:t>
            </a:r>
            <a:r>
              <a:rPr lang="en-US" sz="13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13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libertà</a:t>
            </a:r>
            <a:r>
              <a:rPr lang="en-US" sz="13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personale</a:t>
            </a:r>
            <a:r>
              <a:rPr lang="en-US" sz="13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3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benessere</a:t>
            </a:r>
            <a:r>
              <a:rPr lang="en-US" sz="13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3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collettivo</a:t>
            </a:r>
            <a:endParaRPr lang="en-US" sz="1300" dirty="0"/>
          </a:p>
          <a:p>
            <a:pPr marL="285750" indent="-285750">
              <a:spcAft>
                <a:spcPts val="5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3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Collocare</a:t>
            </a:r>
            <a:r>
              <a:rPr lang="en-US" sz="13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l'esperienza personale in un sistema di regole fondato sul reciproco riconoscimento dei diritti garantiti dalla Costituzione, a tutela della persona, della collettività e dell'ambiente</a:t>
            </a:r>
            <a:endParaRPr lang="en-US" sz="1300" dirty="0"/>
          </a:p>
          <a:p>
            <a:pPr marL="285750" indent="-285750">
              <a:spcAft>
                <a:spcPts val="5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Conoscere le organizzazioni e i sistemi politici medievali (Comune, arengo, ceti) in raccordo con quelli attuali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6089904" y="594360"/>
            <a:ext cx="2788920" cy="4297680"/>
          </a:xfrm>
          <a:prstGeom prst="rect">
            <a:avLst/>
          </a:prstGeom>
          <a:solidFill>
            <a:srgbClr val="FFFFFF"/>
          </a:solidFill>
          <a:ln w="12700">
            <a:solidFill>
              <a:srgbClr val="DDD8D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3" name="Shape 11"/>
          <p:cNvSpPr/>
          <p:nvPr/>
        </p:nvSpPr>
        <p:spPr>
          <a:xfrm>
            <a:off x="6089904" y="594360"/>
            <a:ext cx="2788920" cy="438912"/>
          </a:xfrm>
          <a:prstGeom prst="rect">
            <a:avLst/>
          </a:prstGeom>
          <a:solidFill>
            <a:srgbClr val="C07D2A"/>
          </a:solidFill>
          <a:ln w="12700">
            <a:solidFill>
              <a:srgbClr val="C07D2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4" name="Text 12"/>
          <p:cNvSpPr/>
          <p:nvPr/>
        </p:nvSpPr>
        <p:spPr>
          <a:xfrm>
            <a:off x="6163056" y="594360"/>
            <a:ext cx="2697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1E1E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Educazione</a:t>
            </a:r>
            <a:r>
              <a:rPr lang="en-US" sz="1400" b="1" dirty="0">
                <a:solidFill>
                  <a:srgbClr val="1E1E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1E1E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civica</a:t>
            </a:r>
            <a:r>
              <a:rPr lang="en-US" sz="1400" b="1" dirty="0">
                <a:solidFill>
                  <a:srgbClr val="1E1E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– </a:t>
            </a:r>
            <a:r>
              <a:rPr lang="en-US" sz="1400" b="1" dirty="0" err="1">
                <a:solidFill>
                  <a:srgbClr val="1E1E1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Atteggiamenti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6217920" y="1097280"/>
            <a:ext cx="2587752" cy="37947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285750" indent="-285750">
              <a:spcAft>
                <a:spcPts val="5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Partecipare attivamente, con atteggiamento collaborativo e democratico, al </a:t>
            </a:r>
            <a:r>
              <a:rPr lang="en-US" sz="15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lavoro</a:t>
            </a:r>
            <a:r>
              <a:rPr lang="en-US" sz="15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5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</a:t>
            </a:r>
            <a:r>
              <a:rPr lang="en-US" sz="15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al debate</a:t>
            </a:r>
            <a:endParaRPr lang="en-US" sz="1500" dirty="0"/>
          </a:p>
          <a:p>
            <a:pPr marL="285750" indent="-285750">
              <a:spcAft>
                <a:spcPts val="5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Esercitare</a:t>
            </a:r>
            <a:r>
              <a:rPr lang="en-US" sz="15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pensiero critico nell'elaborazione delle proposte e nel confronto con le altre parti</a:t>
            </a:r>
            <a:endParaRPr lang="en-US" sz="1500" dirty="0"/>
          </a:p>
          <a:p>
            <a:pPr marL="285750" indent="-285750">
              <a:spcAft>
                <a:spcPts val="5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Collaborare e interagire positivamente, mostrando capacità di negoziazione e rispetto della </a:t>
            </a:r>
            <a:r>
              <a:rPr lang="en-US" sz="15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diversità</a:t>
            </a:r>
            <a:r>
              <a:rPr lang="en-US" sz="15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5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opinioni</a:t>
            </a:r>
            <a:r>
              <a:rPr lang="en-US" sz="15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5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posizioni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1341120" y="4892040"/>
            <a:ext cx="8686800" cy="213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b="1" i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Riferimento: PECUP – D.P.R. 89/2010 · Curricolo d'Istituto Ed. Civica ISIT Bassi-Burgatti · D.M. 183/2024</a:t>
            </a:r>
            <a:endParaRPr lang="en-US" sz="11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6A4070"/>
          </a:solidFill>
          <a:ln w="12700">
            <a:solidFill>
              <a:srgbClr val="6A407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Traguardi di competenza – Competenze chiave europee 2018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303656" y="710184"/>
            <a:ext cx="4251960" cy="1055370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5" name="Shape 3"/>
          <p:cNvSpPr/>
          <p:nvPr/>
        </p:nvSpPr>
        <p:spPr>
          <a:xfrm>
            <a:off x="292608" y="690372"/>
            <a:ext cx="502920" cy="1066799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7" name="Text 5"/>
          <p:cNvSpPr/>
          <p:nvPr/>
        </p:nvSpPr>
        <p:spPr>
          <a:xfrm>
            <a:off x="841248" y="760476"/>
            <a:ext cx="3593592" cy="859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2D6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Competenza</a:t>
            </a:r>
            <a:r>
              <a:rPr lang="en-US" sz="1400" b="1" dirty="0">
                <a:solidFill>
                  <a:srgbClr val="2D6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2D6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alfabetica</a:t>
            </a:r>
            <a:r>
              <a:rPr lang="en-US" sz="1400" b="1" dirty="0">
                <a:solidFill>
                  <a:srgbClr val="2D6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2D6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funzionale</a:t>
            </a:r>
            <a:r>
              <a:rPr lang="en-US" sz="1400" b="1" dirty="0">
                <a:solidFill>
                  <a:srgbClr val="2D6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
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Leggere e interpretare fonti storiche (Ottone di Frisinga, Liber Paradisus);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produrre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testi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vario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tipo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;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produrre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testi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argomentativi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orali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1400" dirty="0"/>
          </a:p>
        </p:txBody>
      </p:sp>
      <p:sp>
        <p:nvSpPr>
          <p:cNvPr id="14" name="Text 12"/>
          <p:cNvSpPr/>
          <p:nvPr/>
        </p:nvSpPr>
        <p:spPr>
          <a:xfrm>
            <a:off x="274320" y="2816352"/>
            <a:ext cx="475488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2000" dirty="0"/>
          </a:p>
        </p:txBody>
      </p:sp>
      <p:sp>
        <p:nvSpPr>
          <p:cNvPr id="16" name="Shape 14"/>
          <p:cNvSpPr/>
          <p:nvPr/>
        </p:nvSpPr>
        <p:spPr>
          <a:xfrm>
            <a:off x="303657" y="1894331"/>
            <a:ext cx="4251960" cy="1413510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7" name="Shape 15"/>
          <p:cNvSpPr/>
          <p:nvPr/>
        </p:nvSpPr>
        <p:spPr>
          <a:xfrm>
            <a:off x="292608" y="1911857"/>
            <a:ext cx="482156" cy="1413510"/>
          </a:xfrm>
          <a:prstGeom prst="rect">
            <a:avLst/>
          </a:prstGeom>
          <a:solidFill>
            <a:srgbClr val="A04030"/>
          </a:solidFill>
          <a:ln w="12700">
            <a:solidFill>
              <a:srgbClr val="A04030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18" name="Text 16"/>
          <p:cNvSpPr/>
          <p:nvPr/>
        </p:nvSpPr>
        <p:spPr>
          <a:xfrm>
            <a:off x="566928" y="4191000"/>
            <a:ext cx="182880" cy="728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2000" dirty="0"/>
          </a:p>
        </p:txBody>
      </p:sp>
      <p:sp>
        <p:nvSpPr>
          <p:cNvPr id="22" name="Text 20"/>
          <p:cNvSpPr/>
          <p:nvPr/>
        </p:nvSpPr>
        <p:spPr>
          <a:xfrm>
            <a:off x="4709160" y="621792"/>
            <a:ext cx="475488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2000" dirty="0"/>
          </a:p>
        </p:txBody>
      </p:sp>
      <p:sp>
        <p:nvSpPr>
          <p:cNvPr id="24" name="Shape 22"/>
          <p:cNvSpPr/>
          <p:nvPr/>
        </p:nvSpPr>
        <p:spPr>
          <a:xfrm>
            <a:off x="759143" y="3494532"/>
            <a:ext cx="3805809" cy="1220724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pPr algn="just"/>
            <a:r>
              <a:rPr lang="en-US" sz="1400" b="1" dirty="0" err="1">
                <a:solidFill>
                  <a:srgbClr val="52A0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Competenza</a:t>
            </a:r>
            <a:r>
              <a:rPr lang="en-US" sz="1400" b="1" dirty="0">
                <a:solidFill>
                  <a:srgbClr val="52A0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52A0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personale</a:t>
            </a:r>
            <a:r>
              <a:rPr lang="en-US" sz="1400" b="1" dirty="0">
                <a:solidFill>
                  <a:srgbClr val="52A0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</a:t>
            </a:r>
            <a:r>
              <a:rPr lang="en-US" sz="1400" b="1" dirty="0" err="1">
                <a:solidFill>
                  <a:srgbClr val="52A0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sociale</a:t>
            </a:r>
            <a:r>
              <a:rPr lang="en-US" sz="1400" b="1" dirty="0">
                <a:solidFill>
                  <a:srgbClr val="52A0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400" b="1" dirty="0" err="1">
                <a:solidFill>
                  <a:srgbClr val="52A0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capacità</a:t>
            </a:r>
            <a:r>
              <a:rPr lang="en-US" sz="1400" b="1" dirty="0">
                <a:solidFill>
                  <a:srgbClr val="52A0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400" b="1" dirty="0" err="1">
                <a:solidFill>
                  <a:srgbClr val="52A0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imparare</a:t>
            </a:r>
            <a:r>
              <a:rPr lang="en-US" sz="1400" b="1" dirty="0">
                <a:solidFill>
                  <a:srgbClr val="52A0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ad </a:t>
            </a:r>
            <a:r>
              <a:rPr lang="en-US" sz="1400" b="1" dirty="0" err="1">
                <a:solidFill>
                  <a:srgbClr val="52A0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imparare</a:t>
            </a:r>
            <a:r>
              <a:rPr lang="en-US" sz="1400" b="1" dirty="0">
                <a:solidFill>
                  <a:srgbClr val="52A07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
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Lavorare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in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gruppo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rispettando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ruoli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scadenze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;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esercitare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la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negoziazione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e la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costruzione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alleanze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nell'arengo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comunale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1400" dirty="0"/>
          </a:p>
        </p:txBody>
      </p:sp>
      <p:sp>
        <p:nvSpPr>
          <p:cNvPr id="28" name="Shape 26"/>
          <p:cNvSpPr/>
          <p:nvPr/>
        </p:nvSpPr>
        <p:spPr>
          <a:xfrm>
            <a:off x="4709160" y="3338322"/>
            <a:ext cx="4251960" cy="1402080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29" name="Shape 27"/>
          <p:cNvSpPr/>
          <p:nvPr/>
        </p:nvSpPr>
        <p:spPr>
          <a:xfrm>
            <a:off x="4727448" y="3319272"/>
            <a:ext cx="475488" cy="1413510"/>
          </a:xfrm>
          <a:prstGeom prst="rect">
            <a:avLst/>
          </a:prstGeom>
          <a:solidFill>
            <a:srgbClr val="5A8A6A"/>
          </a:solidFill>
          <a:ln w="12700">
            <a:solidFill>
              <a:srgbClr val="5A8A6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1" name="Text 29"/>
          <p:cNvSpPr/>
          <p:nvPr/>
        </p:nvSpPr>
        <p:spPr>
          <a:xfrm>
            <a:off x="5394960" y="3516248"/>
            <a:ext cx="3474720" cy="101765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5A8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Competenza</a:t>
            </a:r>
            <a:r>
              <a:rPr lang="en-US" sz="1400" b="1" dirty="0">
                <a:solidFill>
                  <a:srgbClr val="5A8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in </a:t>
            </a:r>
            <a:r>
              <a:rPr lang="en-US" sz="1400" b="1" dirty="0" err="1">
                <a:solidFill>
                  <a:srgbClr val="5A8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materia</a:t>
            </a:r>
            <a:r>
              <a:rPr lang="en-US" sz="1400" b="1" dirty="0">
                <a:solidFill>
                  <a:srgbClr val="5A8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400" b="1" dirty="0" err="1">
                <a:solidFill>
                  <a:srgbClr val="5A8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cittadinanza</a:t>
            </a:r>
            <a:r>
              <a:rPr lang="en-US" sz="1400" b="1" dirty="0">
                <a:solidFill>
                  <a:srgbClr val="5A8A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
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Comprendere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ed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esercitare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i meccanismi della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partecipazione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politica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attraverso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ruoli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ambienti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storicamente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contestualizzati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1400" dirty="0"/>
          </a:p>
        </p:txBody>
      </p:sp>
      <p:sp>
        <p:nvSpPr>
          <p:cNvPr id="36" name="Text 34"/>
          <p:cNvSpPr/>
          <p:nvPr/>
        </p:nvSpPr>
        <p:spPr>
          <a:xfrm>
            <a:off x="749808" y="4878324"/>
            <a:ext cx="8686800" cy="21945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000" b="1" i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Raccomandazione del Consiglio dell'Unione Europea sulle competenze chiave per l'apprendimento permanente · 22 maggio 2018</a:t>
            </a:r>
            <a:endParaRPr lang="en-US" sz="1000" b="1" dirty="0"/>
          </a:p>
        </p:txBody>
      </p:sp>
      <p:sp>
        <p:nvSpPr>
          <p:cNvPr id="39" name="Text 17">
            <a:extLst>
              <a:ext uri="{FF2B5EF4-FFF2-40B4-BE49-F238E27FC236}">
                <a16:creationId xmlns:a16="http://schemas.microsoft.com/office/drawing/2014/main" id="{9876BA95-C2C1-0A64-4659-F4E629BC1C55}"/>
              </a:ext>
            </a:extLst>
          </p:cNvPr>
          <p:cNvSpPr/>
          <p:nvPr/>
        </p:nvSpPr>
        <p:spPr>
          <a:xfrm>
            <a:off x="841248" y="2061972"/>
            <a:ext cx="3593592" cy="85953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A0403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Competenza</a:t>
            </a:r>
            <a:r>
              <a:rPr lang="en-US" sz="1400" b="1" dirty="0">
                <a:solidFill>
                  <a:srgbClr val="A0403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A0403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digitale</a:t>
            </a:r>
            <a:r>
              <a:rPr lang="en-US" sz="1400" b="1" dirty="0">
                <a:solidFill>
                  <a:srgbClr val="A0403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
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Realizzare la campagna elettorale con PPT o Canva;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utilizzare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le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risorse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digitali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in modo responsabile e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corretto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;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condividere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materiali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risorse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su</a:t>
            </a:r>
            <a:r>
              <a:rPr lang="en-US" sz="1400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Teams.</a:t>
            </a:r>
            <a:endParaRPr lang="en-US" sz="1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5E81C88-63E3-78DC-BE5B-5A87D95A5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812155" y="176402"/>
            <a:ext cx="3148965" cy="3148965"/>
          </a:xfrm>
          <a:prstGeom prst="rect">
            <a:avLst/>
          </a:prstGeom>
        </p:spPr>
      </p:pic>
      <p:sp>
        <p:nvSpPr>
          <p:cNvPr id="11" name="Shape 23">
            <a:extLst>
              <a:ext uri="{FF2B5EF4-FFF2-40B4-BE49-F238E27FC236}">
                <a16:creationId xmlns:a16="http://schemas.microsoft.com/office/drawing/2014/main" id="{2C402CB3-1579-0963-5D2B-72B483348289}"/>
              </a:ext>
            </a:extLst>
          </p:cNvPr>
          <p:cNvSpPr/>
          <p:nvPr/>
        </p:nvSpPr>
        <p:spPr>
          <a:xfrm>
            <a:off x="292608" y="3502152"/>
            <a:ext cx="475488" cy="1238250"/>
          </a:xfrm>
          <a:prstGeom prst="rect">
            <a:avLst/>
          </a:prstGeom>
          <a:solidFill>
            <a:srgbClr val="52A074"/>
          </a:solidFill>
          <a:ln w="12700">
            <a:solidFill>
              <a:srgbClr val="52A07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2E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Mediazioni didattiche: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metodologie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strumenti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491490" y="792480"/>
            <a:ext cx="4735830" cy="41529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D8D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5" name="Shape 3"/>
          <p:cNvSpPr/>
          <p:nvPr/>
        </p:nvSpPr>
        <p:spPr>
          <a:xfrm>
            <a:off x="491490" y="792480"/>
            <a:ext cx="4735830" cy="54864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6" name="Text 4"/>
          <p:cNvSpPr/>
          <p:nvPr/>
        </p:nvSpPr>
        <p:spPr>
          <a:xfrm>
            <a:off x="-243840" y="754379"/>
            <a:ext cx="5471160" cy="563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Metodologie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14350" y="1341120"/>
            <a:ext cx="4560570" cy="32766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spcAft>
                <a:spcPts val="600"/>
              </a:spcAft>
              <a:buSzPct val="100000"/>
            </a:pPr>
            <a:endParaRPr lang="en-US" sz="1050" dirty="0">
              <a:solidFill>
                <a:srgbClr val="3A3A3A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342900" indent="-342900" algn="just">
              <a:spcAft>
                <a:spcPts val="600"/>
              </a:spcAft>
              <a:buSzPct val="100000"/>
              <a:buChar char="•"/>
            </a:pPr>
            <a:r>
              <a:rPr lang="en-US" sz="1550" b="1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Lezione</a:t>
            </a:r>
            <a:r>
              <a:rPr lang="en-US" sz="1550" b="1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550" b="1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partecipata</a:t>
            </a:r>
            <a:r>
              <a:rPr lang="en-US" sz="1550" b="1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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contestualizzazione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storica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</a:t>
            </a:r>
            <a:endParaRPr lang="en-US" sz="1550" dirty="0"/>
          </a:p>
          <a:p>
            <a:pPr marL="342900" indent="-342900" algn="just">
              <a:spcAft>
                <a:spcPts val="600"/>
              </a:spcAft>
              <a:buSzPct val="100000"/>
              <a:buChar char="•"/>
            </a:pPr>
            <a:r>
              <a:rPr lang="en-US" sz="1550" b="1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Brainstorming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iniziale sul concetto di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libertà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diritti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politici</a:t>
            </a:r>
            <a:endParaRPr lang="en-US" sz="1550" dirty="0"/>
          </a:p>
          <a:p>
            <a:pPr marL="342900" indent="-342900" algn="just">
              <a:spcAft>
                <a:spcPts val="600"/>
              </a:spcAft>
              <a:buSzPct val="100000"/>
              <a:buChar char="•"/>
            </a:pPr>
            <a:r>
              <a:rPr lang="en-US" sz="1550" b="1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Cooperative learning 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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elaborazione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di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una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campagna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elettorale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</a:t>
            </a:r>
            <a:endParaRPr lang="en-US" sz="1550" dirty="0"/>
          </a:p>
          <a:p>
            <a:pPr marL="342900" indent="-342900" algn="just">
              <a:spcAft>
                <a:spcPts val="600"/>
              </a:spcAft>
              <a:buSzPct val="100000"/>
              <a:buChar char="•"/>
            </a:pPr>
            <a:r>
              <a:rPr lang="en-US" sz="1550" b="1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Role play 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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divisione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in quattro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gruppi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(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magnati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,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popolo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grasso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,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popolo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minuto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,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servi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della gleba)</a:t>
            </a:r>
          </a:p>
          <a:p>
            <a:pPr marL="342900" indent="-342900" algn="just">
              <a:spcAft>
                <a:spcPts val="600"/>
              </a:spcAft>
              <a:buSzPct val="100000"/>
              <a:buChar char="•"/>
            </a:pPr>
            <a:r>
              <a:rPr lang="en-US" sz="1550" b="1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Debate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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presentazione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della campagna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elettorale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e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dibattito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mediato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nell’arengo</a:t>
            </a:r>
            <a:r>
              <a:rPr lang="en-US" sz="155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 </a:t>
            </a:r>
            <a:r>
              <a:rPr lang="en-US" sz="155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  <a:sym typeface="Wingdings" panose="05000000000000000000" pitchFamily="2" charset="2"/>
              </a:rPr>
              <a:t>comunale</a:t>
            </a:r>
            <a:endParaRPr lang="en-US" sz="1550" dirty="0"/>
          </a:p>
          <a:p>
            <a:pPr marL="342900" indent="-342900" algn="just">
              <a:spcAft>
                <a:spcPts val="600"/>
              </a:spcAft>
              <a:buSzPct val="100000"/>
              <a:buChar char="•"/>
            </a:pPr>
            <a:r>
              <a:rPr lang="en-US" sz="1550" b="1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Peer evaluation</a:t>
            </a:r>
            <a:endParaRPr lang="en-US" sz="1550" b="1" dirty="0"/>
          </a:p>
        </p:txBody>
      </p:sp>
      <p:sp>
        <p:nvSpPr>
          <p:cNvPr id="10" name="Shape 10">
            <a:extLst>
              <a:ext uri="{FF2B5EF4-FFF2-40B4-BE49-F238E27FC236}">
                <a16:creationId xmlns:a16="http://schemas.microsoft.com/office/drawing/2014/main" id="{D04C33E8-FF69-4C61-747F-A7CB898BE9F1}"/>
              </a:ext>
            </a:extLst>
          </p:cNvPr>
          <p:cNvSpPr/>
          <p:nvPr/>
        </p:nvSpPr>
        <p:spPr>
          <a:xfrm>
            <a:off x="5692140" y="792480"/>
            <a:ext cx="2903220" cy="4152900"/>
          </a:xfrm>
          <a:prstGeom prst="rect">
            <a:avLst/>
          </a:prstGeom>
          <a:solidFill>
            <a:srgbClr val="FFFFFF"/>
          </a:solidFill>
          <a:ln w="12700">
            <a:solidFill>
              <a:srgbClr val="DDD8D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263DB94C-43AB-F5B7-42CA-27BA4EFE82D7}"/>
              </a:ext>
            </a:extLst>
          </p:cNvPr>
          <p:cNvSpPr/>
          <p:nvPr/>
        </p:nvSpPr>
        <p:spPr>
          <a:xfrm>
            <a:off x="5692140" y="792480"/>
            <a:ext cx="2903220" cy="460248"/>
          </a:xfrm>
          <a:prstGeom prst="rect">
            <a:avLst/>
          </a:prstGeom>
          <a:solidFill>
            <a:srgbClr val="C07D2A"/>
          </a:solidFill>
          <a:ln w="12700">
            <a:solidFill>
              <a:srgbClr val="C07D2A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19E89763-BEB6-0491-A218-3F6284D9700D}"/>
              </a:ext>
            </a:extLst>
          </p:cNvPr>
          <p:cNvSpPr/>
          <p:nvPr/>
        </p:nvSpPr>
        <p:spPr>
          <a:xfrm>
            <a:off x="5863590" y="803148"/>
            <a:ext cx="26974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chemeClr val="bg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Strumenti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CC79CE1A-7FC2-9546-33BE-92861A27D85F}"/>
              </a:ext>
            </a:extLst>
          </p:cNvPr>
          <p:cNvSpPr/>
          <p:nvPr/>
        </p:nvSpPr>
        <p:spPr>
          <a:xfrm>
            <a:off x="5973318" y="1621536"/>
            <a:ext cx="2587752" cy="31028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22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Libro di testo</a:t>
            </a:r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22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LIM </a:t>
            </a:r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22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PC e tablet</a:t>
            </a:r>
            <a:endParaRPr lang="en-US" sz="220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22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PowerPoint </a:t>
            </a:r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22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Canva</a:t>
            </a:r>
            <a:endParaRPr lang="en-US" sz="2200" dirty="0"/>
          </a:p>
          <a:p>
            <a:pPr marL="342900" indent="-342900">
              <a:spcAft>
                <a:spcPts val="600"/>
              </a:spcAft>
              <a:buSzPct val="100000"/>
              <a:buChar char="•"/>
            </a:pPr>
            <a:r>
              <a:rPr lang="en-US" sz="22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Piattaforma</a:t>
            </a:r>
            <a:r>
              <a:rPr lang="en-US" sz="22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Microsoft Teams </a:t>
            </a:r>
            <a:endParaRPr lang="en-US" sz="2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7F83FF-FB82-A65F-4392-3096B44A2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1A94BD95-F266-21FE-563E-CD4B7F97BCE0}"/>
              </a:ext>
            </a:extLst>
          </p:cNvPr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24004CB-5D6C-87E8-8049-190696E471DD}"/>
              </a:ext>
            </a:extLst>
          </p:cNvPr>
          <p:cNvSpPr/>
          <p:nvPr/>
        </p:nvSpPr>
        <p:spPr>
          <a:xfrm>
            <a:off x="144780" y="0"/>
            <a:ext cx="867918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Progettazione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ed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elaborazione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partecipata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Brainstorming</a:t>
            </a:r>
            <a:endParaRPr lang="en-US" sz="17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7FC4DC9F-AB15-BBFB-941A-97D5AFE681CF}"/>
              </a:ext>
            </a:extLst>
          </p:cNvPr>
          <p:cNvSpPr/>
          <p:nvPr/>
        </p:nvSpPr>
        <p:spPr>
          <a:xfrm>
            <a:off x="315468" y="614933"/>
            <a:ext cx="502920" cy="4096512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C6D132B0-0039-4440-DD26-257867BC2DD7}"/>
              </a:ext>
            </a:extLst>
          </p:cNvPr>
          <p:cNvSpPr/>
          <p:nvPr/>
        </p:nvSpPr>
        <p:spPr>
          <a:xfrm>
            <a:off x="274320" y="621792"/>
            <a:ext cx="502920" cy="1261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6" name="Shape 4">
            <a:extLst>
              <a:ext uri="{FF2B5EF4-FFF2-40B4-BE49-F238E27FC236}">
                <a16:creationId xmlns:a16="http://schemas.microsoft.com/office/drawing/2014/main" id="{65E2D09D-E403-0568-C62C-32668DE3CD9D}"/>
              </a:ext>
            </a:extLst>
          </p:cNvPr>
          <p:cNvSpPr/>
          <p:nvPr/>
        </p:nvSpPr>
        <p:spPr>
          <a:xfrm>
            <a:off x="896112" y="621792"/>
            <a:ext cx="4978908" cy="4096512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87FB8085-E409-68F6-2C07-F0C56A4F0854}"/>
              </a:ext>
            </a:extLst>
          </p:cNvPr>
          <p:cNvSpPr/>
          <p:nvPr/>
        </p:nvSpPr>
        <p:spPr>
          <a:xfrm>
            <a:off x="896112" y="621791"/>
            <a:ext cx="4978908" cy="45719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FB59E327-CC50-48E3-74EC-F8E02338496D}"/>
              </a:ext>
            </a:extLst>
          </p:cNvPr>
          <p:cNvSpPr/>
          <p:nvPr/>
        </p:nvSpPr>
        <p:spPr>
          <a:xfrm>
            <a:off x="1024128" y="850391"/>
            <a:ext cx="4645152" cy="362559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b="1" dirty="0" err="1">
                <a:solidFill>
                  <a:srgbClr val="2D6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Lezione</a:t>
            </a:r>
            <a:r>
              <a:rPr lang="en-US" b="1" dirty="0">
                <a:solidFill>
                  <a:srgbClr val="2D6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b="1" dirty="0" err="1">
                <a:solidFill>
                  <a:srgbClr val="2D6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partecipata</a:t>
            </a:r>
            <a:r>
              <a:rPr lang="en-US" b="1" dirty="0">
                <a:solidFill>
                  <a:srgbClr val="2D6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Brainstorming – </a:t>
            </a:r>
            <a:r>
              <a:rPr lang="en-US" b="1" dirty="0" err="1">
                <a:solidFill>
                  <a:srgbClr val="2D6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Contestualizzazione</a:t>
            </a:r>
            <a:r>
              <a:rPr lang="en-US" b="1" dirty="0">
                <a:solidFill>
                  <a:srgbClr val="2D6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b="1" dirty="0" err="1">
                <a:solidFill>
                  <a:srgbClr val="2D6A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storica</a:t>
            </a:r>
            <a:endParaRPr lang="en-US" b="1" dirty="0">
              <a:solidFill>
                <a:srgbClr val="2D6A4F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>
              <a:buNone/>
            </a:pPr>
            <a:endParaRPr lang="en-US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Contestualizzazione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storica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sviluppo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dei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Comuni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in Italia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centro-settentrionale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; il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conflitto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con Federico Barbarossa e Federico II;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trasformazioni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delle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istituzioni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comunali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il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Comune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consolare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il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Comune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podestarile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il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Comune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popolare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Testimonianza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Ottone di Frisinga sui Comuni lombardi; Liber Paradisus di Bologna.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Riflessione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sul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concetto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libertà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legato al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diritto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alla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partecipazione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alla vita </a:t>
            </a:r>
            <a:r>
              <a:rPr lang="en-US" sz="1700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politica</a:t>
            </a:r>
            <a:r>
              <a:rPr lang="en-US" sz="1700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.</a:t>
            </a:r>
            <a:endParaRPr lang="en-US" sz="17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289FE82F-ED96-9CFA-5136-ADBB6270AEEF}"/>
              </a:ext>
            </a:extLst>
          </p:cNvPr>
          <p:cNvSpPr/>
          <p:nvPr/>
        </p:nvSpPr>
        <p:spPr>
          <a:xfrm>
            <a:off x="274320" y="3456432"/>
            <a:ext cx="502920" cy="1261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2BDB0B24-2FE5-A961-0972-B407B9A18B9B}"/>
              </a:ext>
            </a:extLst>
          </p:cNvPr>
          <p:cNvSpPr/>
          <p:nvPr/>
        </p:nvSpPr>
        <p:spPr>
          <a:xfrm>
            <a:off x="5989320" y="987552"/>
            <a:ext cx="5029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4800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0E6541A6-BF01-D358-F7B3-B7A582792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088380" y="182880"/>
            <a:ext cx="3169920" cy="48539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2820574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C3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52A074"/>
          </a:solidFill>
          <a:ln w="12700">
            <a:solidFill>
              <a:srgbClr val="52A07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/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Progettazione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ed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elaborazione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–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L’ambientazione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medievale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3695700" y="1120140"/>
            <a:ext cx="5173980" cy="1527048"/>
          </a:xfrm>
          <a:prstGeom prst="rect">
            <a:avLst/>
          </a:prstGeom>
          <a:solidFill>
            <a:srgbClr val="263D30"/>
          </a:solidFill>
          <a:ln w="12700">
            <a:solidFill>
              <a:srgbClr val="52A074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 dirty="0"/>
          </a:p>
        </p:txBody>
      </p:sp>
      <p:sp>
        <p:nvSpPr>
          <p:cNvPr id="6" name="Shape 3"/>
          <p:cNvSpPr/>
          <p:nvPr/>
        </p:nvSpPr>
        <p:spPr>
          <a:xfrm>
            <a:off x="3695700" y="1120140"/>
            <a:ext cx="1287779" cy="1527048"/>
          </a:xfrm>
          <a:prstGeom prst="rect">
            <a:avLst/>
          </a:prstGeom>
          <a:solidFill>
            <a:srgbClr val="52A074"/>
          </a:solidFill>
          <a:ln w="12700">
            <a:solidFill>
              <a:srgbClr val="52A074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Text 4"/>
          <p:cNvSpPr/>
          <p:nvPr/>
        </p:nvSpPr>
        <p:spPr>
          <a:xfrm>
            <a:off x="3787140" y="1260348"/>
            <a:ext cx="1104900" cy="1386840"/>
          </a:xfrm>
          <a:prstGeom prst="rect">
            <a:avLst/>
          </a:prstGeom>
          <a:noFill/>
          <a:ln/>
        </p:spPr>
        <p:txBody>
          <a:bodyPr wrap="square" lIns="50800" tIns="50800" rIns="50800" bIns="5080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Il Comune di Cento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5158740" y="1321308"/>
            <a:ext cx="3512820" cy="1143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just">
              <a:buNone/>
            </a:pP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Cento,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intorno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alla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metà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del XIII sec., tra Bologna, Ferrara e Modena. Città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pianura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palude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che vive di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pesca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artigianato e commercio. Gestione delle acque,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sicurezza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ambientale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difesa sono i problemi concreti dell'assemblea.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3703320" y="3005328"/>
            <a:ext cx="5219700" cy="1589532"/>
          </a:xfrm>
          <a:prstGeom prst="rect">
            <a:avLst/>
          </a:prstGeom>
          <a:solidFill>
            <a:srgbClr val="263D30"/>
          </a:solidFill>
          <a:ln w="12700">
            <a:solidFill>
              <a:srgbClr val="4A7AB0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0" name="Shape 7"/>
          <p:cNvSpPr/>
          <p:nvPr/>
        </p:nvSpPr>
        <p:spPr>
          <a:xfrm>
            <a:off x="3703320" y="3005328"/>
            <a:ext cx="1280160" cy="1589532"/>
          </a:xfrm>
          <a:prstGeom prst="rect">
            <a:avLst/>
          </a:prstGeom>
          <a:solidFill>
            <a:srgbClr val="4A7AB0"/>
          </a:solidFill>
          <a:ln w="12700">
            <a:solidFill>
              <a:srgbClr val="4A7AB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3787140" y="3076956"/>
            <a:ext cx="1104900" cy="1325880"/>
          </a:xfrm>
          <a:prstGeom prst="rect">
            <a:avLst/>
          </a:prstGeom>
          <a:noFill/>
          <a:ln/>
        </p:spPr>
        <p:txBody>
          <a:bodyPr wrap="square" lIns="50800" tIns="50800" rIns="50800" bIns="5080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Il momento politico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5120640" y="3188208"/>
            <a:ext cx="3604260" cy="11430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just">
              <a:buNone/>
            </a:pP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L'arengo è convocato: la città deve scegliere chi governerà e come distribuire il potere. Sullo sfondo, il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conflitto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guelfi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ghibellini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le forti tensioni tra ceti: magnati, popolo grasso, popolo minuto e </a:t>
            </a:r>
            <a:r>
              <a:rPr lang="en-US" sz="1400" dirty="0" err="1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servi</a:t>
            </a:r>
            <a:r>
              <a:rPr lang="en-US" sz="1400" dirty="0">
                <a:solidFill>
                  <a:srgbClr val="C8E0D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della gleba.</a:t>
            </a:r>
            <a:endParaRPr lang="en-US" sz="1400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3015B82-E058-1B87-827E-2DD284865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5" y="731520"/>
            <a:ext cx="3374175" cy="42431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71E77F-6F8D-6113-093C-DF64345B7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28">
            <a:extLst>
              <a:ext uri="{FF2B5EF4-FFF2-40B4-BE49-F238E27FC236}">
                <a16:creationId xmlns:a16="http://schemas.microsoft.com/office/drawing/2014/main" id="{52829E25-FBBF-4FAC-79FB-1BF53C63D13E}"/>
              </a:ext>
            </a:extLst>
          </p:cNvPr>
          <p:cNvSpPr/>
          <p:nvPr/>
        </p:nvSpPr>
        <p:spPr>
          <a:xfrm>
            <a:off x="220980" y="679600"/>
            <a:ext cx="3016372" cy="42962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830581B5-BA76-0871-A235-39678967D185}"/>
              </a:ext>
            </a:extLst>
          </p:cNvPr>
          <p:cNvSpPr/>
          <p:nvPr/>
        </p:nvSpPr>
        <p:spPr>
          <a:xfrm>
            <a:off x="0" y="0"/>
            <a:ext cx="9144000" cy="502920"/>
          </a:xfrm>
          <a:prstGeom prst="rect">
            <a:avLst/>
          </a:prstGeom>
          <a:solidFill>
            <a:srgbClr val="2D6A4F"/>
          </a:solidFill>
          <a:ln w="12700">
            <a:solidFill>
              <a:srgbClr val="2D6A4F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B6EA1C02-1090-A4D1-DBB2-1F22DDD2759D}"/>
              </a:ext>
            </a:extLst>
          </p:cNvPr>
          <p:cNvSpPr/>
          <p:nvPr/>
        </p:nvSpPr>
        <p:spPr>
          <a:xfrm>
            <a:off x="320040" y="0"/>
            <a:ext cx="8503920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Progettazione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ed </a:t>
            </a:r>
            <a:r>
              <a:rPr lang="en-US" sz="1700" b="1" dirty="0" err="1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elaborazione</a:t>
            </a:r>
            <a:r>
              <a:rPr lang="en-US" sz="17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Cooperative Learning e Role Play</a:t>
            </a:r>
            <a:endParaRPr lang="en-US" sz="170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E98D792A-BB77-973D-5EC2-1F85BBCB1587}"/>
              </a:ext>
            </a:extLst>
          </p:cNvPr>
          <p:cNvSpPr/>
          <p:nvPr/>
        </p:nvSpPr>
        <p:spPr>
          <a:xfrm>
            <a:off x="8366760" y="1071450"/>
            <a:ext cx="502920" cy="3509010"/>
          </a:xfrm>
          <a:prstGeom prst="rect">
            <a:avLst/>
          </a:prstGeom>
          <a:solidFill>
            <a:srgbClr val="4A7AB0"/>
          </a:solidFill>
          <a:ln w="12700">
            <a:solidFill>
              <a:srgbClr val="4A7AB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C150C2E3-C593-48CB-7DA9-A4CB020F11F6}"/>
              </a:ext>
            </a:extLst>
          </p:cNvPr>
          <p:cNvSpPr/>
          <p:nvPr/>
        </p:nvSpPr>
        <p:spPr>
          <a:xfrm>
            <a:off x="274320" y="2039112"/>
            <a:ext cx="502920" cy="12618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endParaRPr lang="en-US" sz="180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04EE0149-9550-ABE5-F12F-3AECDE96FC1D}"/>
              </a:ext>
            </a:extLst>
          </p:cNvPr>
          <p:cNvSpPr/>
          <p:nvPr/>
        </p:nvSpPr>
        <p:spPr>
          <a:xfrm>
            <a:off x="3463650" y="1071450"/>
            <a:ext cx="4846320" cy="3509010"/>
          </a:xfrm>
          <a:prstGeom prst="rect">
            <a:avLst/>
          </a:prstGeom>
          <a:solidFill>
            <a:srgbClr val="FFFFFF"/>
          </a:solidFill>
          <a:ln w="12700">
            <a:solidFill>
              <a:srgbClr val="E0DDD8"/>
            </a:solidFill>
            <a:prstDash val="solid"/>
          </a:ln>
          <a:effectLst>
            <a:outerShdw blurRad="76200" dist="38100" dir="81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it-IT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51253879-AD92-0292-DFB2-DF6C52E0D639}"/>
              </a:ext>
            </a:extLst>
          </p:cNvPr>
          <p:cNvSpPr/>
          <p:nvPr/>
        </p:nvSpPr>
        <p:spPr>
          <a:xfrm>
            <a:off x="3463650" y="999212"/>
            <a:ext cx="4846320" cy="36576"/>
          </a:xfrm>
          <a:prstGeom prst="rect">
            <a:avLst/>
          </a:prstGeom>
          <a:solidFill>
            <a:srgbClr val="4A7AB0"/>
          </a:solidFill>
          <a:ln w="12700">
            <a:solidFill>
              <a:srgbClr val="4A7AB0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E30E58F6-EBA2-BB93-0911-251431A0E4C0}"/>
              </a:ext>
            </a:extLst>
          </p:cNvPr>
          <p:cNvSpPr/>
          <p:nvPr/>
        </p:nvSpPr>
        <p:spPr>
          <a:xfrm>
            <a:off x="3778338" y="1284732"/>
            <a:ext cx="4274820" cy="29596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buNone/>
            </a:pPr>
            <a:r>
              <a:rPr lang="en-US" b="1" dirty="0">
                <a:solidFill>
                  <a:srgbClr val="4A7AB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Cooperative learning e Role Play – Campagna </a:t>
            </a:r>
            <a:r>
              <a:rPr lang="en-US" b="1" dirty="0" err="1">
                <a:solidFill>
                  <a:srgbClr val="4A7AB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elettorale</a:t>
            </a:r>
            <a:endParaRPr lang="en-US" b="1" dirty="0">
              <a:solidFill>
                <a:srgbClr val="4A7AB0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0" indent="0">
              <a:buNone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Divisione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in </a:t>
            </a: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gruppi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Assegnazione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dei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ruoli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e </a:t>
            </a: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riflessione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sugli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obiettivi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ciascun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gruppo</a:t>
            </a:r>
            <a:endParaRPr lang="en-US" dirty="0">
              <a:solidFill>
                <a:srgbClr val="3A3A3A"/>
              </a:solidFill>
              <a:latin typeface="Calibri" pitchFamily="34" charset="0"/>
              <a:ea typeface="Calibri" pitchFamily="34" charset="-122"/>
              <a:cs typeface="Calibri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Elaborazione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di </a:t>
            </a: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una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campagna </a:t>
            </a: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elettorale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da </a:t>
            </a:r>
            <a:r>
              <a:rPr lang="en-US" dirty="0" err="1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presentare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all’arengo</a:t>
            </a:r>
            <a:r>
              <a:rPr lang="en-US" dirty="0">
                <a:solidFill>
                  <a:srgbClr val="3A3A3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 min. 6 – max. 10 punti programmatici e una presentazione grafica con PPT o Canva.</a:t>
            </a:r>
            <a:endParaRPr lang="en-US" dirty="0"/>
          </a:p>
        </p:txBody>
      </p:sp>
      <p:sp>
        <p:nvSpPr>
          <p:cNvPr id="22" name="Text 20">
            <a:extLst>
              <a:ext uri="{FF2B5EF4-FFF2-40B4-BE49-F238E27FC236}">
                <a16:creationId xmlns:a16="http://schemas.microsoft.com/office/drawing/2014/main" id="{6C38503F-E4A1-C239-B790-215A79A11C4A}"/>
              </a:ext>
            </a:extLst>
          </p:cNvPr>
          <p:cNvSpPr/>
          <p:nvPr/>
        </p:nvSpPr>
        <p:spPr>
          <a:xfrm>
            <a:off x="5989320" y="987552"/>
            <a:ext cx="502920" cy="5943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endParaRPr lang="en-US" sz="4800" dirty="0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DF87B55-18E6-1B2F-F338-EBE0CA2483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630" r="5259" b="39556"/>
          <a:stretch>
            <a:fillRect/>
          </a:stretch>
        </p:blipFill>
        <p:spPr>
          <a:xfrm>
            <a:off x="1427601" y="482771"/>
            <a:ext cx="1844041" cy="189992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599295CF-F6B1-20C7-1B4C-7F9F85168E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2420"/>
          <a:stretch>
            <a:fillRect/>
          </a:stretch>
        </p:blipFill>
        <p:spPr>
          <a:xfrm>
            <a:off x="38322" y="615894"/>
            <a:ext cx="1109370" cy="268155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55757AFF-9A52-93F7-C760-DD137EA451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778" t="57777" b="3112"/>
          <a:stretch>
            <a:fillRect/>
          </a:stretch>
        </p:blipFill>
        <p:spPr>
          <a:xfrm>
            <a:off x="-31110" y="2992908"/>
            <a:ext cx="2448980" cy="158755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667EDA41-DFA6-D4B4-77F9-C564ACE291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580" t="56178" r="48518"/>
          <a:stretch>
            <a:fillRect/>
          </a:stretch>
        </p:blipFill>
        <p:spPr>
          <a:xfrm>
            <a:off x="1654388" y="2597472"/>
            <a:ext cx="1526964" cy="1866428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2DEEAB8-0D30-97D9-12C8-14EE5BCAC0AD}"/>
              </a:ext>
            </a:extLst>
          </p:cNvPr>
          <p:cNvSpPr txBox="1"/>
          <p:nvPr/>
        </p:nvSpPr>
        <p:spPr>
          <a:xfrm>
            <a:off x="758183" y="2074320"/>
            <a:ext cx="1194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Brush Script MT" panose="03060802040406070304" pitchFamily="66" charset="0"/>
              </a:rPr>
              <a:t> Magnati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B2B5EC3-B70A-7407-0423-F71B0EFB75A9}"/>
              </a:ext>
            </a:extLst>
          </p:cNvPr>
          <p:cNvSpPr txBox="1"/>
          <p:nvPr/>
        </p:nvSpPr>
        <p:spPr>
          <a:xfrm>
            <a:off x="1799256" y="2276287"/>
            <a:ext cx="1519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Brush Script MT" panose="03060802040406070304" pitchFamily="66" charset="0"/>
              </a:rPr>
              <a:t>Popolo grasso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F44455D-235A-8F8D-08B4-153E9432B633}"/>
              </a:ext>
            </a:extLst>
          </p:cNvPr>
          <p:cNvSpPr txBox="1"/>
          <p:nvPr/>
        </p:nvSpPr>
        <p:spPr>
          <a:xfrm>
            <a:off x="417661" y="4467143"/>
            <a:ext cx="129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Brush Script MT" panose="03060802040406070304" pitchFamily="66" charset="0"/>
              </a:rPr>
              <a:t>Popolo minuto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DDF27B93-7096-73B7-60FE-35741EB36FE8}"/>
              </a:ext>
            </a:extLst>
          </p:cNvPr>
          <p:cNvSpPr txBox="1"/>
          <p:nvPr/>
        </p:nvSpPr>
        <p:spPr>
          <a:xfrm>
            <a:off x="1773312" y="4326667"/>
            <a:ext cx="158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Brush Script MT" panose="03060802040406070304" pitchFamily="66" charset="0"/>
              </a:rPr>
              <a:t>Servi della gleba</a:t>
            </a:r>
          </a:p>
        </p:txBody>
      </p:sp>
    </p:spTree>
    <p:extLst>
      <p:ext uri="{BB962C8B-B14F-4D97-AF65-F5344CB8AC3E}">
        <p14:creationId xmlns:p14="http://schemas.microsoft.com/office/powerpoint/2010/main" val="556979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6393</TotalTime>
  <Words>1746</Words>
  <Application>Microsoft Office PowerPoint</Application>
  <PresentationFormat>Presentazione su schermo (16:9)</PresentationFormat>
  <Paragraphs>220</Paragraphs>
  <Slides>18</Slides>
  <Notes>18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Alice Poggioli</cp:lastModifiedBy>
  <cp:revision>51</cp:revision>
  <dcterms:created xsi:type="dcterms:W3CDTF">2026-06-03T14:12:09Z</dcterms:created>
  <dcterms:modified xsi:type="dcterms:W3CDTF">2026-06-26T17:42:44Z</dcterms:modified>
</cp:coreProperties>
</file>